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79" r:id="rId4"/>
    <p:sldId id="310" r:id="rId5"/>
    <p:sldId id="311" r:id="rId6"/>
    <p:sldId id="312" r:id="rId7"/>
    <p:sldId id="313" r:id="rId8"/>
    <p:sldId id="314" r:id="rId9"/>
    <p:sldId id="315" r:id="rId10"/>
    <p:sldId id="316" r:id="rId11"/>
    <p:sldId id="300" r:id="rId12"/>
    <p:sldId id="317" r:id="rId13"/>
    <p:sldId id="318" r:id="rId14"/>
    <p:sldId id="309" r:id="rId15"/>
  </p:sldIdLst>
  <p:sldSz cx="12192000" cy="6858000"/>
  <p:notesSz cx="7104063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52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5378C-D085-4C47-8947-3C63DE58EA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4268EE-164D-474D-8693-1EC5865E44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7" name="Date Placeholder 2">
            <a:extLst>
              <a:ext uri="{FF2B5EF4-FFF2-40B4-BE49-F238E27FC236}">
                <a16:creationId xmlns:a16="http://schemas.microsoft.com/office/drawing/2014/main" id="{CA791C34-6FD2-4C1F-BA77-111BD7B51F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80417" y="6356349"/>
            <a:ext cx="154051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18 April 2024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B4427279-4BE0-4C11-83E1-01225C60D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b="1" dirty="0"/>
              <a:t>Annual Parish Meeting</a:t>
            </a:r>
            <a:endParaRPr lang="en-GB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1CBE6294-B97C-4E55-872D-75B482642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83542" y="6356350"/>
            <a:ext cx="77025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3E0A52B-158A-4823-9C04-C27787954B19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CCAF803-526E-46EB-80F9-7A2E88238E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942" y="6224626"/>
            <a:ext cx="1540515" cy="536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022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819F7-7756-4570-A752-54C1E00BE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5B920E-BDF7-4985-8BF7-732D573F5A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80417" y="6356349"/>
            <a:ext cx="154051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18 April 2024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643218-92DB-494B-9893-DB63022E9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b="1" dirty="0"/>
              <a:t>Annual Parish Meeting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AF59AA-B159-4481-A36F-AA67D2EFF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83542" y="6356350"/>
            <a:ext cx="77025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3E0A52B-158A-4823-9C04-C27787954B19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1A226C5-980B-423F-881B-6249AF607E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942" y="6224626"/>
            <a:ext cx="1540515" cy="536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835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E2F0A4-7064-4534-A5E9-E7FF983A1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00B815-8C1F-4A61-92A7-EA3E679E25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2">
            <a:extLst>
              <a:ext uri="{FF2B5EF4-FFF2-40B4-BE49-F238E27FC236}">
                <a16:creationId xmlns:a16="http://schemas.microsoft.com/office/drawing/2014/main" id="{7F26B52A-1BB5-4A87-95CF-4BDCF08CFA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80417" y="6356349"/>
            <a:ext cx="154051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18 April 2024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715C20CD-ACD6-4CB1-B6F4-83905F901A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b="1" dirty="0"/>
              <a:t>Annual Parish Meeting</a:t>
            </a:r>
            <a:endParaRPr lang="en-GB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ADB21637-AAAA-45FF-A2E7-C99A4CA838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83542" y="6356350"/>
            <a:ext cx="77025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3E0A52B-158A-4823-9C04-C27787954B19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8EF2704-8BFA-40DA-9EFC-8BD736ADF9D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7942" y="6224626"/>
            <a:ext cx="1540515" cy="536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440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12E21-DB80-4768-8D76-670CFE985A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31910"/>
            <a:ext cx="9144000" cy="3002845"/>
          </a:xfrm>
        </p:spPr>
        <p:txBody>
          <a:bodyPr>
            <a:normAutofit/>
          </a:bodyPr>
          <a:lstStyle/>
          <a:p>
            <a:r>
              <a:rPr lang="en-GB" b="1" dirty="0"/>
              <a:t>Annual Parish Meeting</a:t>
            </a:r>
            <a:br>
              <a:rPr lang="en-GB" b="1" dirty="0"/>
            </a:br>
            <a:br>
              <a:rPr lang="en-GB" dirty="0"/>
            </a:br>
            <a:br>
              <a:rPr lang="en-GB" sz="1600" dirty="0"/>
            </a:br>
            <a:r>
              <a:rPr lang="en-GB" sz="1600" dirty="0"/>
              <a:t>19:00 to 21:00</a:t>
            </a:r>
            <a:br>
              <a:rPr lang="en-GB" sz="1600" dirty="0"/>
            </a:br>
            <a:r>
              <a:rPr lang="en-GB" sz="1600" dirty="0"/>
              <a:t>Barton Village Hall</a:t>
            </a:r>
            <a:br>
              <a:rPr lang="en-GB" sz="1600" dirty="0"/>
            </a:br>
            <a:r>
              <a:rPr lang="en-GB" sz="1600" dirty="0"/>
              <a:t>23 April 2026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D95A2E-B25A-46D5-87F1-021CAF3E2D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828571" cy="133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1079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EFF2D-B4AA-2D37-9C90-270949360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</a:t>
            </a:r>
            <a:r>
              <a:rPr lang="en-US" dirty="0" err="1"/>
              <a:t>favourite</a:t>
            </a:r>
            <a:r>
              <a:rPr lang="en-US" dirty="0"/>
              <a:t> special guest!</a:t>
            </a:r>
          </a:p>
        </p:txBody>
      </p:sp>
      <p:pic>
        <p:nvPicPr>
          <p:cNvPr id="6" name="Picture 5" descr="A person sitting on a bench with a bag of presents&#10;&#10;AI-generated content may be incorrect.">
            <a:extLst>
              <a:ext uri="{FF2B5EF4-FFF2-40B4-BE49-F238E27FC236}">
                <a16:creationId xmlns:a16="http://schemas.microsoft.com/office/drawing/2014/main" id="{6067A38A-46C2-8BBC-2357-BD99741F20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227" y="1690688"/>
            <a:ext cx="3367087" cy="4381500"/>
          </a:xfrm>
          <a:prstGeom prst="rect">
            <a:avLst/>
          </a:prstGeom>
        </p:spPr>
      </p:pic>
      <p:pic>
        <p:nvPicPr>
          <p:cNvPr id="8" name="Picture 7" descr="A group of people standing next to a table with food&#10;&#10;AI-generated content may be incorrect.">
            <a:extLst>
              <a:ext uri="{FF2B5EF4-FFF2-40B4-BE49-F238E27FC236}">
                <a16:creationId xmlns:a16="http://schemas.microsoft.com/office/drawing/2014/main" id="{8FFAA43C-2CF6-848A-D2FB-C3256C928F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32" y="1690688"/>
            <a:ext cx="5188741" cy="43815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30DD13B-F800-AC1F-0EF7-99900C620B8A}"/>
              </a:ext>
            </a:extLst>
          </p:cNvPr>
          <p:cNvSpPr txBox="1"/>
          <p:nvPr/>
        </p:nvSpPr>
        <p:spPr>
          <a:xfrm>
            <a:off x="9194006" y="6223297"/>
            <a:ext cx="166449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/>
              <a:t>23 April 2026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5FDB3A-BB29-6368-4297-981E0C090F25}"/>
              </a:ext>
            </a:extLst>
          </p:cNvPr>
          <p:cNvSpPr txBox="1"/>
          <p:nvPr/>
        </p:nvSpPr>
        <p:spPr>
          <a:xfrm>
            <a:off x="4311254" y="6223297"/>
            <a:ext cx="26896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/>
              <a:t>Annual Parish Meeting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46648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27F0F-31EC-4F02-B551-3C251C514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38999"/>
            <a:ext cx="10515600" cy="1325563"/>
          </a:xfrm>
        </p:spPr>
        <p:txBody>
          <a:bodyPr/>
          <a:lstStyle/>
          <a:p>
            <a:pPr algn="ctr"/>
            <a:r>
              <a:rPr lang="en-GB" dirty="0"/>
              <a:t>T, T &amp; T Working Group Report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3E2499-F7ED-48E3-855A-8AC25D442FE9}"/>
              </a:ext>
            </a:extLst>
          </p:cNvPr>
          <p:cNvSpPr txBox="1"/>
          <p:nvPr/>
        </p:nvSpPr>
        <p:spPr>
          <a:xfrm>
            <a:off x="3721876" y="1300744"/>
            <a:ext cx="4748246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dirty="0"/>
              <a:t>Andy Martin and Sam Richardson</a:t>
            </a:r>
          </a:p>
        </p:txBody>
      </p:sp>
      <p:sp>
        <p:nvSpPr>
          <p:cNvPr id="8" name="Date Placeholder 2">
            <a:extLst>
              <a:ext uri="{FF2B5EF4-FFF2-40B4-BE49-F238E27FC236}">
                <a16:creationId xmlns:a16="http://schemas.microsoft.com/office/drawing/2014/main" id="{4D5352E1-2531-4351-B38D-F925E6279F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80417" y="6356349"/>
            <a:ext cx="154051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sz="1200" dirty="0"/>
              <a:t>23 April 2026</a:t>
            </a:r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AFD0EE6C-06CB-40AC-9445-87155801B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b="1" dirty="0"/>
              <a:t>Annual Parish Meeting</a:t>
            </a:r>
            <a:endParaRPr lang="en-GB" dirty="0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6FDA6B1E-6F46-421D-9AA8-47A432AC6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83542" y="6356350"/>
            <a:ext cx="77025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3E0A52B-158A-4823-9C04-C27787954B19}" type="slidenum">
              <a:rPr lang="en-GB" sz="1200" smtClean="0"/>
              <a:pPr/>
              <a:t>11</a:t>
            </a:fld>
            <a:endParaRPr lang="en-GB" sz="12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7DF081-2948-732F-2CC7-5F63B529D3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0410" y="1952180"/>
            <a:ext cx="3429479" cy="11907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001F231-C8BD-A0B9-5A0A-F9C3CF3AAC4A}"/>
              </a:ext>
            </a:extLst>
          </p:cNvPr>
          <p:cNvSpPr txBox="1"/>
          <p:nvPr/>
        </p:nvSpPr>
        <p:spPr>
          <a:xfrm>
            <a:off x="2159755" y="3142971"/>
            <a:ext cx="7610791" cy="28050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Village phase: junction changes and traffic calming; two crossings. Still items to complete: parallel crossing; car park; road markings; verges tidying up.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 A603 phase: planning decision expected in June/July. Business case has been approved. Details to follow.</a:t>
            </a:r>
          </a:p>
        </p:txBody>
      </p:sp>
    </p:spTree>
    <p:extLst>
      <p:ext uri="{BB962C8B-B14F-4D97-AF65-F5344CB8AC3E}">
        <p14:creationId xmlns:p14="http://schemas.microsoft.com/office/powerpoint/2010/main" val="28445619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CE842E-27EF-1465-750B-88135A2681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F772F-BD72-56FA-239E-D491AE6A7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38999"/>
            <a:ext cx="10515600" cy="1325563"/>
          </a:xfrm>
        </p:spPr>
        <p:txBody>
          <a:bodyPr/>
          <a:lstStyle/>
          <a:p>
            <a:pPr algn="ctr"/>
            <a:r>
              <a:rPr lang="en-GB" dirty="0"/>
              <a:t>East West Rail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32B68C-97AB-CF09-82A8-26C9EAB43CEB}"/>
              </a:ext>
            </a:extLst>
          </p:cNvPr>
          <p:cNvSpPr txBox="1"/>
          <p:nvPr/>
        </p:nvSpPr>
        <p:spPr>
          <a:xfrm>
            <a:off x="1431986" y="3118937"/>
            <a:ext cx="8733671" cy="28050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Regular meetings with </a:t>
            </a:r>
            <a:r>
              <a:rPr lang="en-GB" sz="2400" dirty="0" err="1"/>
              <a:t>Haslingfield</a:t>
            </a:r>
            <a:r>
              <a:rPr lang="en-GB" sz="2400" dirty="0"/>
              <a:t> lead: EWR, Bridget Smith; Pippa Heylings.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EWR Public Consultation is currently open. (See posts for details)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Meeting arranged with Lord Peter Hendy (Rail Minister) in London.</a:t>
            </a:r>
          </a:p>
        </p:txBody>
      </p:sp>
      <p:sp>
        <p:nvSpPr>
          <p:cNvPr id="8" name="Date Placeholder 2">
            <a:extLst>
              <a:ext uri="{FF2B5EF4-FFF2-40B4-BE49-F238E27FC236}">
                <a16:creationId xmlns:a16="http://schemas.microsoft.com/office/drawing/2014/main" id="{69601F82-4E3A-8F9E-10CD-857DA55C08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80417" y="6356349"/>
            <a:ext cx="154051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sz="1200" dirty="0"/>
              <a:t>23 April 2026</a:t>
            </a:r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B4FC728C-5724-E78C-ED12-B93688E24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b="1" dirty="0"/>
              <a:t>Annual Parish Meeting</a:t>
            </a:r>
            <a:endParaRPr lang="en-GB" dirty="0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634FCC17-D643-B6BF-9D62-FD3ECB136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83542" y="6356350"/>
            <a:ext cx="77025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3E0A52B-158A-4823-9C04-C27787954B19}" type="slidenum">
              <a:rPr lang="en-GB" sz="1200" smtClean="0"/>
              <a:pPr/>
              <a:t>12</a:t>
            </a:fld>
            <a:endParaRPr lang="en-GB" sz="12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D99A58-1E0B-FEEC-CB38-8C07A1666B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9577" y="1430548"/>
            <a:ext cx="4806656" cy="1688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3945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9A02AC-363D-C357-0A0E-C36342CDE4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C66E1-DC32-4770-FA7E-7464EE91F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38999"/>
            <a:ext cx="10515600" cy="1325563"/>
          </a:xfrm>
        </p:spPr>
        <p:txBody>
          <a:bodyPr/>
          <a:lstStyle/>
          <a:p>
            <a:pPr algn="ctr"/>
            <a:r>
              <a:rPr lang="en-GB" dirty="0"/>
              <a:t>Traffic Calming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CCB732-74EA-3364-953E-671F0A7CA1EF}"/>
              </a:ext>
            </a:extLst>
          </p:cNvPr>
          <p:cNvSpPr txBox="1"/>
          <p:nvPr/>
        </p:nvSpPr>
        <p:spPr>
          <a:xfrm>
            <a:off x="4761781" y="1772759"/>
            <a:ext cx="5559151" cy="3913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Privately Funded Highway Initiative for </a:t>
            </a:r>
            <a:r>
              <a:rPr lang="en-GB" sz="2400" dirty="0" err="1"/>
              <a:t>Haslingfield</a:t>
            </a:r>
            <a:r>
              <a:rPr lang="en-GB" sz="2400" dirty="0"/>
              <a:t> Road. Waiting on design.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Grant application in for Wimpole Road: speed reduction to 40 mph: village gates; signage changes.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Continue with speed monitors and speed watch.</a:t>
            </a:r>
          </a:p>
        </p:txBody>
      </p:sp>
      <p:sp>
        <p:nvSpPr>
          <p:cNvPr id="8" name="Date Placeholder 2">
            <a:extLst>
              <a:ext uri="{FF2B5EF4-FFF2-40B4-BE49-F238E27FC236}">
                <a16:creationId xmlns:a16="http://schemas.microsoft.com/office/drawing/2014/main" id="{82EB917A-8FFD-B39F-428A-FAA899099A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80417" y="6356349"/>
            <a:ext cx="154051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sz="1200" dirty="0"/>
              <a:t>23 April 2026</a:t>
            </a:r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67C50811-CAA1-A5FB-229B-D6678FD0A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b="1" dirty="0"/>
              <a:t>Annual Parish Meeting</a:t>
            </a:r>
            <a:endParaRPr lang="en-GB" dirty="0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5F2047A6-E56A-E600-DD59-30D2EE120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83542" y="6356350"/>
            <a:ext cx="77025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3E0A52B-158A-4823-9C04-C27787954B19}" type="slidenum">
              <a:rPr lang="en-GB" sz="1200" smtClean="0"/>
              <a:pPr/>
              <a:t>13</a:t>
            </a:fld>
            <a:endParaRPr lang="en-GB" sz="12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F8D3F7-BAE4-0E88-0ABA-3189FF3B19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1664562"/>
            <a:ext cx="3248478" cy="3458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8836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DD2547-EF16-AB71-F453-FC2D397FE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EE56D-02DD-CDCE-0CEF-EB1701474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38999"/>
            <a:ext cx="10515600" cy="1325563"/>
          </a:xfrm>
        </p:spPr>
        <p:txBody>
          <a:bodyPr/>
          <a:lstStyle/>
          <a:p>
            <a:pPr algn="ctr"/>
            <a:r>
              <a:rPr lang="en-GB" dirty="0"/>
              <a:t>Communication Working Group Report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91721C-3DDE-40EB-4F10-6E8E9C3D0203}"/>
              </a:ext>
            </a:extLst>
          </p:cNvPr>
          <p:cNvSpPr txBox="1"/>
          <p:nvPr/>
        </p:nvSpPr>
        <p:spPr>
          <a:xfrm>
            <a:off x="1526541" y="1561370"/>
            <a:ext cx="9585958" cy="2435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000" dirty="0"/>
              <a:t>By Shelley Arora, Ben Pilgrim, Andy Martin, Deni Devappriya</a:t>
            </a:r>
          </a:p>
          <a:p>
            <a:pPr>
              <a:lnSpc>
                <a:spcPct val="150000"/>
              </a:lnSpc>
            </a:pPr>
            <a:endParaRPr lang="en-GB" sz="20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2000" dirty="0"/>
          </a:p>
          <a:p>
            <a:pPr>
              <a:lnSpc>
                <a:spcPct val="150000"/>
              </a:lnSpc>
            </a:pPr>
            <a:endParaRPr lang="en-GB" sz="20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2400" dirty="0"/>
          </a:p>
        </p:txBody>
      </p:sp>
      <p:sp>
        <p:nvSpPr>
          <p:cNvPr id="8" name="Date Placeholder 2">
            <a:extLst>
              <a:ext uri="{FF2B5EF4-FFF2-40B4-BE49-F238E27FC236}">
                <a16:creationId xmlns:a16="http://schemas.microsoft.com/office/drawing/2014/main" id="{D777DDC5-3FC3-D53F-1B7E-F45E4CE010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80417" y="6356349"/>
            <a:ext cx="154051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sz="1200" dirty="0"/>
              <a:t>23 April 2026</a:t>
            </a:r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AF6B1905-99A9-F0A3-DE0B-4E71DA969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b="1" dirty="0"/>
              <a:t>Annual Parish Meeting</a:t>
            </a:r>
            <a:endParaRPr lang="en-GB" dirty="0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262965BA-0553-9050-D3FB-E7ABFC9E0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83542" y="6356350"/>
            <a:ext cx="77025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3E0A52B-158A-4823-9C04-C27787954B19}" type="slidenum">
              <a:rPr lang="en-GB" sz="1200" smtClean="0"/>
              <a:pPr/>
              <a:t>14</a:t>
            </a:fld>
            <a:endParaRPr lang="en-GB" sz="1200"/>
          </a:p>
        </p:txBody>
      </p:sp>
    </p:spTree>
    <p:extLst>
      <p:ext uri="{BB962C8B-B14F-4D97-AF65-F5344CB8AC3E}">
        <p14:creationId xmlns:p14="http://schemas.microsoft.com/office/powerpoint/2010/main" val="1519852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27F0F-31EC-4F02-B551-3C251C514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38999"/>
            <a:ext cx="10515600" cy="1325563"/>
          </a:xfrm>
        </p:spPr>
        <p:txBody>
          <a:bodyPr/>
          <a:lstStyle/>
          <a:p>
            <a:pPr algn="ctr"/>
            <a:r>
              <a:rPr lang="en-GB" dirty="0"/>
              <a:t>Agenda</a:t>
            </a:r>
          </a:p>
        </p:txBody>
      </p:sp>
      <p:sp>
        <p:nvSpPr>
          <p:cNvPr id="8" name="Date Placeholder 2">
            <a:extLst>
              <a:ext uri="{FF2B5EF4-FFF2-40B4-BE49-F238E27FC236}">
                <a16:creationId xmlns:a16="http://schemas.microsoft.com/office/drawing/2014/main" id="{4D5352E1-2531-4351-B38D-F925E6279F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80417" y="6356349"/>
            <a:ext cx="154051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sz="1200" dirty="0"/>
              <a:t>23 April 2026</a:t>
            </a:r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AFD0EE6C-06CB-40AC-9445-87155801B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b="1" dirty="0"/>
              <a:t>Annual Parish Meeting</a:t>
            </a:r>
            <a:endParaRPr lang="en-GB" dirty="0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6FDA6B1E-6F46-421D-9AA8-47A432AC6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83542" y="6356350"/>
            <a:ext cx="77025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3E0A52B-158A-4823-9C04-C27787954B19}" type="slidenum">
              <a:rPr lang="en-GB" sz="1200" smtClean="0"/>
              <a:pPr/>
              <a:t>2</a:t>
            </a:fld>
            <a:endParaRPr lang="en-GB" sz="12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0CCCA4-25F5-25AC-1489-3D2C26F0CFB7}"/>
              </a:ext>
            </a:extLst>
          </p:cNvPr>
          <p:cNvSpPr txBox="1"/>
          <p:nvPr/>
        </p:nvSpPr>
        <p:spPr>
          <a:xfrm>
            <a:off x="2034764" y="1385758"/>
            <a:ext cx="8548778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Minutes and Matters from 2025</a:t>
            </a: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South Cambridgeshire District Council	 	Lisa Redrup</a:t>
            </a: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Barton Parish Council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Chair 					John Howland-Jackson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Responsible Financial Officer 			Ian Minto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Amenities &amp; Open Spaces 			Chloe Langford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Traffic, Transport &amp;Travel 			Andy Martin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Communication				Ben Pilgrim</a:t>
            </a:r>
            <a:endParaRPr lang="en-US" b="0" i="0" u="none" strike="noStrike" baseline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Barton Village Charitable Trust 			John Boocock</a:t>
            </a: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Barton Village Hall 				Margaret Penston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Barton Recreation Ground Improvement 		Margaret Penston</a:t>
            </a: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Barton Bowls Club				Hugh Greenfield</a:t>
            </a: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Open Forum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174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27F0F-31EC-4F02-B551-3C251C514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GB"/>
              <a:t>A&amp;OS Working Group Report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BD17C9-6EE5-7C54-61A2-291723C9B4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051" r="26202" b="1"/>
          <a:stretch>
            <a:fillRect/>
          </a:stretch>
        </p:blipFill>
        <p:spPr>
          <a:xfrm>
            <a:off x="838200" y="1881188"/>
            <a:ext cx="5067300" cy="4352544"/>
          </a:xfrm>
          <a:prstGeom prst="rect">
            <a:avLst/>
          </a:prstGeom>
          <a:noFill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A3E2499-F7ED-48E3-855A-8AC25D442FE9}"/>
              </a:ext>
            </a:extLst>
          </p:cNvPr>
          <p:cNvSpPr txBox="1"/>
          <p:nvPr/>
        </p:nvSpPr>
        <p:spPr>
          <a:xfrm>
            <a:off x="6286500" y="1881188"/>
            <a:ext cx="5067300" cy="4352544"/>
          </a:xfrm>
          <a:prstGeom prst="rect">
            <a:avLst/>
          </a:prstGeom>
        </p:spPr>
        <p:txBody>
          <a:bodyPr rtlCol="0" anchor="t"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en-US" sz="2800" kern="1200" dirty="0"/>
              <a:t>By Chloe Langford, Shelley Arora- </a:t>
            </a:r>
            <a:r>
              <a:rPr lang="en-US" sz="2800" kern="1200" dirty="0" err="1"/>
              <a:t>Tailby</a:t>
            </a:r>
            <a:r>
              <a:rPr lang="en-US" sz="2800" kern="1200" dirty="0"/>
              <a:t>, Deni </a:t>
            </a:r>
            <a:r>
              <a:rPr lang="en-US" sz="2800" kern="1200" dirty="0" err="1"/>
              <a:t>Devappriya</a:t>
            </a:r>
            <a:r>
              <a:rPr lang="en-US" sz="2800" kern="1200" dirty="0"/>
              <a:t>, Amy Winterbourne</a:t>
            </a:r>
          </a:p>
          <a:p>
            <a:pPr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kern="1200" dirty="0"/>
          </a:p>
          <a:p>
            <a:pPr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Green Spaces</a:t>
            </a:r>
          </a:p>
          <a:p>
            <a:pPr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kern="1200" dirty="0"/>
              <a:t>The recreation ground</a:t>
            </a:r>
          </a:p>
          <a:p>
            <a:pPr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The pond</a:t>
            </a:r>
          </a:p>
          <a:p>
            <a:pPr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kern="1200" dirty="0">
                <a:effectLst/>
              </a:rPr>
              <a:t>Lobbying!</a:t>
            </a:r>
          </a:p>
          <a:p>
            <a:pPr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Community events</a:t>
            </a:r>
            <a:endParaRPr lang="en-US" sz="2800" kern="1200" dirty="0">
              <a:effectLst/>
            </a:endParaRPr>
          </a:p>
        </p:txBody>
      </p:sp>
      <p:sp>
        <p:nvSpPr>
          <p:cNvPr id="8" name="Date Placeholder 2" hidden="1">
            <a:extLst>
              <a:ext uri="{FF2B5EF4-FFF2-40B4-BE49-F238E27FC236}">
                <a16:creationId xmlns:a16="http://schemas.microsoft.com/office/drawing/2014/main" id="{4D5352E1-2531-4351-B38D-F925E6279F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80417" y="6356349"/>
            <a:ext cx="154051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spcAft>
                <a:spcPts val="600"/>
              </a:spcAft>
            </a:pPr>
            <a:r>
              <a:rPr lang="en-GB" sz="1200"/>
              <a:t>29 April 2025</a:t>
            </a:r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AFD0EE6C-06CB-40AC-9445-87155801B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spcAft>
                <a:spcPts val="600"/>
              </a:spcAft>
            </a:pPr>
            <a:r>
              <a:rPr lang="en-GB" b="1" dirty="0"/>
              <a:t>Annual Parish Meeting</a:t>
            </a:r>
            <a:endParaRPr lang="en-GB" dirty="0"/>
          </a:p>
        </p:txBody>
      </p:sp>
      <p:sp>
        <p:nvSpPr>
          <p:cNvPr id="10" name="Slide Number Placeholder 4" hidden="1">
            <a:extLst>
              <a:ext uri="{FF2B5EF4-FFF2-40B4-BE49-F238E27FC236}">
                <a16:creationId xmlns:a16="http://schemas.microsoft.com/office/drawing/2014/main" id="{6FDA6B1E-6F46-421D-9AA8-47A432AC6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83542" y="6356350"/>
            <a:ext cx="77025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spcAft>
                <a:spcPts val="600"/>
              </a:spcAft>
            </a:pPr>
            <a:fld id="{E3E0A52B-158A-4823-9C04-C27787954B19}" type="slidenum">
              <a:rPr lang="en-GB" sz="1200" smtClean="0"/>
              <a:pPr>
                <a:spcAft>
                  <a:spcPts val="600"/>
                </a:spcAft>
              </a:pPr>
              <a:t>3</a:t>
            </a:fld>
            <a:endParaRPr lang="en-GB" sz="12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B636DA8-9E2B-6802-F146-6BE2AC7CC908}"/>
              </a:ext>
            </a:extLst>
          </p:cNvPr>
          <p:cNvSpPr txBox="1"/>
          <p:nvPr/>
        </p:nvSpPr>
        <p:spPr>
          <a:xfrm>
            <a:off x="9548813" y="6352143"/>
            <a:ext cx="609797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/>
              <a:t>23 April 2026</a:t>
            </a:r>
          </a:p>
        </p:txBody>
      </p:sp>
    </p:spTree>
    <p:extLst>
      <p:ext uri="{BB962C8B-B14F-4D97-AF65-F5344CB8AC3E}">
        <p14:creationId xmlns:p14="http://schemas.microsoft.com/office/powerpoint/2010/main" val="4182464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7E8EA-4C5A-3244-6D3E-61E25447C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Greenways Landscaping scheme</a:t>
            </a:r>
          </a:p>
        </p:txBody>
      </p:sp>
      <p:pic>
        <p:nvPicPr>
          <p:cNvPr id="4" name="Picture 3" descr="A small tree in a grassy area&#10;&#10;AI-generated content may be incorrect.">
            <a:extLst>
              <a:ext uri="{FF2B5EF4-FFF2-40B4-BE49-F238E27FC236}">
                <a16:creationId xmlns:a16="http://schemas.microsoft.com/office/drawing/2014/main" id="{86A2D603-CCDD-0F6B-9AB0-61F2566048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1275" y="1704976"/>
            <a:ext cx="5143500" cy="4475018"/>
          </a:xfrm>
          <a:prstGeom prst="rect">
            <a:avLst/>
          </a:prstGeom>
        </p:spPr>
      </p:pic>
      <p:pic>
        <p:nvPicPr>
          <p:cNvPr id="6" name="Picture 5" descr="A house with a fence and bushes&#10;&#10;AI-generated content may be incorrect.">
            <a:extLst>
              <a:ext uri="{FF2B5EF4-FFF2-40B4-BE49-F238E27FC236}">
                <a16:creationId xmlns:a16="http://schemas.microsoft.com/office/drawing/2014/main" id="{9C3EA241-E0B0-8468-40BC-085FCFDC92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" y="1704976"/>
            <a:ext cx="5438775" cy="446073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C1F8B3F-5B16-606D-061B-DCE33DAB9DF3}"/>
              </a:ext>
            </a:extLst>
          </p:cNvPr>
          <p:cNvSpPr txBox="1"/>
          <p:nvPr/>
        </p:nvSpPr>
        <p:spPr>
          <a:xfrm>
            <a:off x="4937167" y="6308209"/>
            <a:ext cx="24967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/>
              <a:t>Annual Parish Meeting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ADA70E-8575-1132-FA89-60CC87CB12D4}"/>
              </a:ext>
            </a:extLst>
          </p:cNvPr>
          <p:cNvSpPr txBox="1"/>
          <p:nvPr/>
        </p:nvSpPr>
        <p:spPr>
          <a:xfrm>
            <a:off x="9119260" y="6308209"/>
            <a:ext cx="203896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/>
              <a:t>23 April 2026</a:t>
            </a:r>
          </a:p>
        </p:txBody>
      </p:sp>
    </p:spTree>
    <p:extLst>
      <p:ext uri="{BB962C8B-B14F-4D97-AF65-F5344CB8AC3E}">
        <p14:creationId xmlns:p14="http://schemas.microsoft.com/office/powerpoint/2010/main" val="2260215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C3652-D569-031E-E5A3-E14CF73F1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new “triangle”!</a:t>
            </a:r>
          </a:p>
        </p:txBody>
      </p:sp>
      <p:pic>
        <p:nvPicPr>
          <p:cNvPr id="6" name="Picture 5" descr="A street sign and a flower bed&#10;&#10;AI-generated content may be incorrect.">
            <a:extLst>
              <a:ext uri="{FF2B5EF4-FFF2-40B4-BE49-F238E27FC236}">
                <a16:creationId xmlns:a16="http://schemas.microsoft.com/office/drawing/2014/main" id="{34DD1ABF-1296-07F2-3A6D-FC4BD4D192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456" y="1690688"/>
            <a:ext cx="7177088" cy="42529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AB2C566-A078-438E-8A22-9F9FF437BBCA}"/>
              </a:ext>
            </a:extLst>
          </p:cNvPr>
          <p:cNvSpPr txBox="1"/>
          <p:nvPr/>
        </p:nvSpPr>
        <p:spPr>
          <a:xfrm>
            <a:off x="9222581" y="6158724"/>
            <a:ext cx="28217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/>
              <a:t>23 April 2026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3749240-2543-AD7A-0D16-A9774B969696}"/>
              </a:ext>
            </a:extLst>
          </p:cNvPr>
          <p:cNvSpPr txBox="1"/>
          <p:nvPr/>
        </p:nvSpPr>
        <p:spPr>
          <a:xfrm>
            <a:off x="4842271" y="6123543"/>
            <a:ext cx="25074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/>
              <a:t>Annual Parish Meeting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58834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6E1D4-4D38-16AE-FF49-21F7B2E46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80</a:t>
            </a:r>
            <a:r>
              <a:rPr lang="en-US" baseline="30000" dirty="0"/>
              <a:t>th</a:t>
            </a:r>
            <a:r>
              <a:rPr lang="en-US" dirty="0"/>
              <a:t> VE Day preparations begin…</a:t>
            </a:r>
          </a:p>
        </p:txBody>
      </p:sp>
      <p:pic>
        <p:nvPicPr>
          <p:cNvPr id="4" name="Picture 3" descr="A person holding a person under a canopy&#10;&#10;AI-generated content may be incorrect.">
            <a:extLst>
              <a:ext uri="{FF2B5EF4-FFF2-40B4-BE49-F238E27FC236}">
                <a16:creationId xmlns:a16="http://schemas.microsoft.com/office/drawing/2014/main" id="{D2462528-794E-CDE5-49C5-21E7FAE602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1657350"/>
            <a:ext cx="3805239" cy="4443413"/>
          </a:xfrm>
          <a:prstGeom prst="rect">
            <a:avLst/>
          </a:prstGeom>
        </p:spPr>
      </p:pic>
      <p:pic>
        <p:nvPicPr>
          <p:cNvPr id="6" name="Picture 5" descr="A person standing on a patio&#10;&#10;AI-generated content may be incorrect.">
            <a:extLst>
              <a:ext uri="{FF2B5EF4-FFF2-40B4-BE49-F238E27FC236}">
                <a16:creationId xmlns:a16="http://schemas.microsoft.com/office/drawing/2014/main" id="{9D289143-F01F-9AB4-8960-AE2C505840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6674" y="1690687"/>
            <a:ext cx="3667125" cy="4443413"/>
          </a:xfrm>
          <a:prstGeom prst="rect">
            <a:avLst/>
          </a:prstGeom>
        </p:spPr>
      </p:pic>
      <p:pic>
        <p:nvPicPr>
          <p:cNvPr id="10" name="Picture 9" descr="A table with a flag on it&#10;&#10;AI-generated content may be incorrect.">
            <a:extLst>
              <a:ext uri="{FF2B5EF4-FFF2-40B4-BE49-F238E27FC236}">
                <a16:creationId xmlns:a16="http://schemas.microsoft.com/office/drawing/2014/main" id="{2BE056ED-DA0C-5AB4-1599-D2E92DA292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533" y="2162175"/>
            <a:ext cx="3055140" cy="350043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D0C69CC-8E16-09C9-CDDA-546DBEF4D37A}"/>
              </a:ext>
            </a:extLst>
          </p:cNvPr>
          <p:cNvSpPr txBox="1"/>
          <p:nvPr/>
        </p:nvSpPr>
        <p:spPr>
          <a:xfrm>
            <a:off x="9265444" y="6308209"/>
            <a:ext cx="158115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/>
              <a:t>23 April 2026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FBBBC6-75B6-423C-4E31-25E289AEBC73}"/>
              </a:ext>
            </a:extLst>
          </p:cNvPr>
          <p:cNvSpPr txBox="1"/>
          <p:nvPr/>
        </p:nvSpPr>
        <p:spPr>
          <a:xfrm>
            <a:off x="4777978" y="6215876"/>
            <a:ext cx="26360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/>
              <a:t>Annual Parish Meeting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6801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860DC-B5A9-02C9-4E71-B8D7667A5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Barton remembers…</a:t>
            </a:r>
          </a:p>
        </p:txBody>
      </p:sp>
      <p:pic>
        <p:nvPicPr>
          <p:cNvPr id="4" name="Picture 3" descr="A table with cakes on it&#10;&#10;AI-generated content may be incorrect.">
            <a:extLst>
              <a:ext uri="{FF2B5EF4-FFF2-40B4-BE49-F238E27FC236}">
                <a16:creationId xmlns:a16="http://schemas.microsoft.com/office/drawing/2014/main" id="{7FEE80FC-FA69-2CCA-B640-2040F2DB0F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599" y="2147093"/>
            <a:ext cx="2943225" cy="3457575"/>
          </a:xfrm>
          <a:prstGeom prst="rect">
            <a:avLst/>
          </a:prstGeom>
        </p:spPr>
      </p:pic>
      <p:pic>
        <p:nvPicPr>
          <p:cNvPr id="6" name="Picture 5" descr="A group of people sitting on hay bales&#10;&#10;AI-generated content may be incorrect.">
            <a:extLst>
              <a:ext uri="{FF2B5EF4-FFF2-40B4-BE49-F238E27FC236}">
                <a16:creationId xmlns:a16="http://schemas.microsoft.com/office/drawing/2014/main" id="{3724D322-5F9B-3326-F92F-035DC9A9D1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" y="2147093"/>
            <a:ext cx="3800475" cy="3457575"/>
          </a:xfrm>
          <a:prstGeom prst="rect">
            <a:avLst/>
          </a:prstGeom>
        </p:spPr>
      </p:pic>
      <p:pic>
        <p:nvPicPr>
          <p:cNvPr id="8" name="Picture 7" descr="A group of men in uniform standing in front of a military vehicle&#10;&#10;AI-generated content may be incorrect.">
            <a:extLst>
              <a:ext uri="{FF2B5EF4-FFF2-40B4-BE49-F238E27FC236}">
                <a16:creationId xmlns:a16="http://schemas.microsoft.com/office/drawing/2014/main" id="{C850A47E-3D93-7DD5-F777-690D411380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563" y="2147093"/>
            <a:ext cx="3505200" cy="34575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F942B82-2E1E-0739-2D03-49815B0DE1F7}"/>
              </a:ext>
            </a:extLst>
          </p:cNvPr>
          <p:cNvSpPr txBox="1"/>
          <p:nvPr/>
        </p:nvSpPr>
        <p:spPr>
          <a:xfrm>
            <a:off x="9258299" y="6061073"/>
            <a:ext cx="155019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/>
              <a:t>23 April 2026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CD26596-997D-BCDC-2C92-1E102F9FFCCA}"/>
              </a:ext>
            </a:extLst>
          </p:cNvPr>
          <p:cNvSpPr txBox="1"/>
          <p:nvPr/>
        </p:nvSpPr>
        <p:spPr>
          <a:xfrm>
            <a:off x="4800599" y="6014906"/>
            <a:ext cx="25217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/>
              <a:t>Annual Parish Meeting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6102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147A0-07F9-16D0-1C44-0011F33BF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Its the most wonderful time of the year…</a:t>
            </a:r>
          </a:p>
        </p:txBody>
      </p:sp>
      <p:pic>
        <p:nvPicPr>
          <p:cNvPr id="4" name="Picture 3" descr="A light on a wall&#10;&#10;AI-generated content may be incorrect.">
            <a:extLst>
              <a:ext uri="{FF2B5EF4-FFF2-40B4-BE49-F238E27FC236}">
                <a16:creationId xmlns:a16="http://schemas.microsoft.com/office/drawing/2014/main" id="{B72AF2AF-EE78-BDC2-83ED-B81DE21B57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812" y="1690687"/>
            <a:ext cx="3414712" cy="44529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830CAB-F56F-C25F-92ED-DE290473DD14}"/>
              </a:ext>
            </a:extLst>
          </p:cNvPr>
          <p:cNvSpPr txBox="1"/>
          <p:nvPr/>
        </p:nvSpPr>
        <p:spPr>
          <a:xfrm>
            <a:off x="9136856" y="6308209"/>
            <a:ext cx="150733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/>
              <a:t>23 April 2026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A69DBE-1B05-3027-7AB0-2071993E98B9}"/>
              </a:ext>
            </a:extLst>
          </p:cNvPr>
          <p:cNvSpPr txBox="1"/>
          <p:nvPr/>
        </p:nvSpPr>
        <p:spPr>
          <a:xfrm>
            <a:off x="4856559" y="6262042"/>
            <a:ext cx="24788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/>
              <a:t>Annual Parish Meeting</a:t>
            </a:r>
            <a:endParaRPr lang="en-GB" dirty="0"/>
          </a:p>
        </p:txBody>
      </p:sp>
      <p:pic>
        <p:nvPicPr>
          <p:cNvPr id="10" name="Picture 9" descr="A black building with white angels on the side&#10;&#10;AI-generated content may be incorrect.">
            <a:extLst>
              <a:ext uri="{FF2B5EF4-FFF2-40B4-BE49-F238E27FC236}">
                <a16:creationId xmlns:a16="http://schemas.microsoft.com/office/drawing/2014/main" id="{6C756F8A-D24A-FDA3-0781-372BA552A5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1" y="1690688"/>
            <a:ext cx="5081587" cy="4452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2620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B44BDB-860E-537F-C63A-3E917CC97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Oh (living) Christmas tree!</a:t>
            </a:r>
          </a:p>
        </p:txBody>
      </p:sp>
      <p:pic>
        <p:nvPicPr>
          <p:cNvPr id="4" name="Picture 3" descr="A group of christmas trees with lights&#10;&#10;AI-generated content may be incorrect.">
            <a:extLst>
              <a:ext uri="{FF2B5EF4-FFF2-40B4-BE49-F238E27FC236}">
                <a16:creationId xmlns:a16="http://schemas.microsoft.com/office/drawing/2014/main" id="{58A03133-042E-A147-FB9F-8838869821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694" y="1463676"/>
            <a:ext cx="4138612" cy="4786312"/>
          </a:xfrm>
          <a:prstGeom prst="rect">
            <a:avLst/>
          </a:prstGeom>
        </p:spPr>
      </p:pic>
      <p:pic>
        <p:nvPicPr>
          <p:cNvPr id="8" name="Picture 7" descr="A group of women wearing hats and holding cups&#10;&#10;AI-generated content may be incorrect.">
            <a:extLst>
              <a:ext uri="{FF2B5EF4-FFF2-40B4-BE49-F238E27FC236}">
                <a16:creationId xmlns:a16="http://schemas.microsoft.com/office/drawing/2014/main" id="{53B858A3-0406-71DA-A8C2-293AD1B716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5306" y="2263775"/>
            <a:ext cx="3664744" cy="3457576"/>
          </a:xfrm>
          <a:prstGeom prst="rect">
            <a:avLst/>
          </a:prstGeom>
        </p:spPr>
      </p:pic>
      <p:pic>
        <p:nvPicPr>
          <p:cNvPr id="10" name="Picture 9" descr="A group of christmas trees in a grassy area&#10;&#10;AI-generated content may be incorrect.">
            <a:extLst>
              <a:ext uri="{FF2B5EF4-FFF2-40B4-BE49-F238E27FC236}">
                <a16:creationId xmlns:a16="http://schemas.microsoft.com/office/drawing/2014/main" id="{EFA62DA8-A715-987D-C4DC-095A7820F0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49" y="2263775"/>
            <a:ext cx="3664745" cy="345757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8DF9DD6-98B9-38BB-2256-D4B8B79AD221}"/>
              </a:ext>
            </a:extLst>
          </p:cNvPr>
          <p:cNvSpPr txBox="1"/>
          <p:nvPr/>
        </p:nvSpPr>
        <p:spPr>
          <a:xfrm>
            <a:off x="9308305" y="6312584"/>
            <a:ext cx="165020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/>
              <a:t>23 April 2026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95E1961-C5BB-D7EB-A8A4-0078D0781E22}"/>
              </a:ext>
            </a:extLst>
          </p:cNvPr>
          <p:cNvSpPr txBox="1"/>
          <p:nvPr/>
        </p:nvSpPr>
        <p:spPr>
          <a:xfrm>
            <a:off x="4731543" y="6308377"/>
            <a:ext cx="24503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/>
              <a:t>Annual Parish Meeting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5034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16599</TotalTime>
  <Words>435</Words>
  <Application>Microsoft Office PowerPoint</Application>
  <PresentationFormat>Widescreen</PresentationFormat>
  <Paragraphs>79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Annual Parish Meeting   19:00 to 21:00 Barton Village Hall 23 April 2026</vt:lpstr>
      <vt:lpstr>Agenda</vt:lpstr>
      <vt:lpstr>A&amp;OS Working Group Report</vt:lpstr>
      <vt:lpstr>Greenways Landscaping scheme</vt:lpstr>
      <vt:lpstr>The new “triangle”!</vt:lpstr>
      <vt:lpstr>80th VE Day preparations begin…</vt:lpstr>
      <vt:lpstr>Barton remembers…</vt:lpstr>
      <vt:lpstr>Its the most wonderful time of the year…</vt:lpstr>
      <vt:lpstr>Oh (living) Christmas tree!</vt:lpstr>
      <vt:lpstr>Our favourite special guest!</vt:lpstr>
      <vt:lpstr>T, T &amp; T Working Group Report</vt:lpstr>
      <vt:lpstr>East West Rail</vt:lpstr>
      <vt:lpstr>Traffic Calming</vt:lpstr>
      <vt:lpstr>Communication Working Group Report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Traffic Meeting</dc:title>
  <dc:creator>AMartin</dc:creator>
  <cp:lastModifiedBy>Andrew Martin</cp:lastModifiedBy>
  <cp:revision>110</cp:revision>
  <cp:lastPrinted>2021-10-22T16:42:14Z</cp:lastPrinted>
  <dcterms:created xsi:type="dcterms:W3CDTF">2020-02-20T11:07:23Z</dcterms:created>
  <dcterms:modified xsi:type="dcterms:W3CDTF">2026-04-23T16:50:48Z</dcterms:modified>
</cp:coreProperties>
</file>