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5" d="100"/>
          <a:sy n="75" d="100"/>
        </p:scale>
        <p:origin x="66" y="1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577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C5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7BAE7F"/>
          </a:solidFill>
          <a:ln w="12700">
            <a:solidFill>
              <a:srgbClr val="7BAE7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8229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Community Engagement &amp;</a:t>
            </a:r>
            <a:endParaRPr lang="en-US" sz="3000" dirty="0"/>
          </a:p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Communications Working Group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57200" y="233172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B8D4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Parish Meeting · 2025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292608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7BAE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Parish Survey findings &amp; priorities for the incoming council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457200" y="429768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FAE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 responses · ~400 households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7BAE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role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8229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Community Engagement &amp;</a:t>
            </a:r>
            <a:endParaRPr lang="en-US" sz="3400" dirty="0"/>
          </a:p>
          <a:p>
            <a:pPr marL="0" indent="0" algn="l">
              <a:buNone/>
            </a:pPr>
            <a:r>
              <a:rPr lang="en-US" sz="3400" b="1" dirty="0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Communications Working Group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457200" y="2331720"/>
            <a:ext cx="3840480" cy="246888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94360" y="2468880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7BAE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 communication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94360" y="2926080"/>
            <a:ext cx="35661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and facilitate clear, effective communication between the Parish Council and the community of Barton village.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663440" y="2331720"/>
            <a:ext cx="4023360" cy="24688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800600" y="246888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Relay feedback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800600" y="2926080"/>
            <a:ext cx="37490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Ensure feedback and concerns from the community reach the council — fostering transparency, engagement, and a strong sense of community involvement.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7BAE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do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3931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we work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627632"/>
            <a:ext cx="201168" cy="201168"/>
          </a:xfrm>
          <a:prstGeom prst="ellipse">
            <a:avLst/>
          </a:prstGeom>
          <a:solidFill>
            <a:srgbClr val="7BAE7F"/>
          </a:solidFill>
          <a:ln w="12700">
            <a:solidFill>
              <a:srgbClr val="7BAE7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77240" y="155448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website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457200" y="2130552"/>
            <a:ext cx="201168" cy="201168"/>
          </a:xfrm>
          <a:prstGeom prst="ellipse">
            <a:avLst/>
          </a:prstGeom>
          <a:solidFill>
            <a:srgbClr val="7BAE7F"/>
          </a:solidFill>
          <a:ln w="12700">
            <a:solidFill>
              <a:srgbClr val="7BAE7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77240" y="205740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meetings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2633472"/>
            <a:ext cx="201168" cy="201168"/>
          </a:xfrm>
          <a:prstGeom prst="ellipse">
            <a:avLst/>
          </a:prstGeom>
          <a:solidFill>
            <a:srgbClr val="7BAE7F"/>
          </a:solidFill>
          <a:ln w="12700">
            <a:solidFill>
              <a:srgbClr val="7BAE7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77240" y="256032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Village notice boards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57200" y="3136392"/>
            <a:ext cx="201168" cy="201168"/>
          </a:xfrm>
          <a:prstGeom prst="ellipse">
            <a:avLst/>
          </a:prstGeom>
          <a:solidFill>
            <a:srgbClr val="7BAE7F"/>
          </a:solidFill>
          <a:ln w="12700">
            <a:solidFill>
              <a:srgbClr val="7BAE7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77240" y="306324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Door-to-door leaflet drops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57200" y="3639312"/>
            <a:ext cx="201168" cy="201168"/>
          </a:xfrm>
          <a:prstGeom prst="ellipse">
            <a:avLst/>
          </a:prstGeom>
          <a:solidFill>
            <a:srgbClr val="7BAE7F"/>
          </a:solidFill>
          <a:ln w="12700">
            <a:solidFill>
              <a:srgbClr val="7BAE7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777240" y="356616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monthly village magazine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4572000" y="640080"/>
            <a:ext cx="4206240" cy="420624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754880" y="822960"/>
            <a:ext cx="3840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 also organise and communicate village community events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754880" y="1783080"/>
            <a:ext cx="3840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B8D4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Christmas celebrations &amp; Advent Windows Trail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B8D4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 Day anniversary street party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B8D4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 village occasions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572000" y="3200400"/>
            <a:ext cx="4206240" cy="54864"/>
          </a:xfrm>
          <a:prstGeom prst="rect">
            <a:avLst/>
          </a:prstGeom>
          <a:solidFill>
            <a:srgbClr val="7BAE7F"/>
          </a:solidFill>
          <a:ln w="12700">
            <a:solidFill>
              <a:srgbClr val="7BAE7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754880" y="3337560"/>
            <a:ext cx="38404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8FAE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Hoops campaign, the Parish Plan Survey, and</a:t>
            </a:r>
            <a:endParaRPr lang="en-US" sz="1200" dirty="0"/>
          </a:p>
          <a:p>
            <a:pPr marL="0" indent="0" algn="l">
              <a:buNone/>
            </a:pPr>
            <a:r>
              <a:rPr lang="en-US" sz="1200" i="1" dirty="0">
                <a:solidFill>
                  <a:srgbClr val="8FAE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evening's presentation are recent examples.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200" dirty="0">
                <a:solidFill>
                  <a:srgbClr val="7BAE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number to start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41148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0" b="1" dirty="0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96%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457200" y="3200400"/>
            <a:ext cx="38404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residents are satisfied or very satisfied with Barton as a place to live.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4846320" y="457200"/>
            <a:ext cx="3931920" cy="429768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029200" y="64008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7BAE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they prize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29200" y="1188720"/>
            <a:ext cx="3474720" cy="329184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Rural setting &amp; proximity to Cambridge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Village shop, post office &amp; pubs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School, recreation ground &amp; green spaces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Sense of community &amp; neighbourliness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Conkers, Burwash &amp; local character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8412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concerns will define the incoming council's agenda</a:t>
            </a:r>
            <a:endParaRPr lang="en-US" sz="2000" dirty="0"/>
          </a:p>
        </p:txBody>
      </p:sp>
      <p:sp>
        <p:nvSpPr>
          <p:cNvPr id="3" name="Shape 1"/>
          <p:cNvSpPr/>
          <p:nvPr/>
        </p:nvSpPr>
        <p:spPr>
          <a:xfrm>
            <a:off x="365760" y="868680"/>
            <a:ext cx="2743200" cy="39319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365760" y="868680"/>
            <a:ext cx="2743200" cy="54864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75488" y="960120"/>
            <a:ext cx="25237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150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ROADS &amp; SAFETY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75488" y="1417320"/>
            <a:ext cx="252374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200" b="1" dirty="0">
                <a:solidFill>
                  <a:srgbClr val="4A8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56%</a:t>
            </a:r>
            <a:endParaRPr lang="en-US" sz="5200" dirty="0"/>
          </a:p>
        </p:txBody>
      </p:sp>
      <p:sp>
        <p:nvSpPr>
          <p:cNvPr id="7" name="Text 5"/>
          <p:cNvSpPr/>
          <p:nvPr/>
        </p:nvSpPr>
        <p:spPr>
          <a:xfrm>
            <a:off x="475488" y="2331720"/>
            <a:ext cx="252374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satisfied with road safety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75488" y="2880360"/>
            <a:ext cx="2523744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A603 severs the village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54% want a pedestrian crossing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Road &amp; Wimpole Road hotspots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Narrow pavements; lorry volumes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246120" y="868680"/>
            <a:ext cx="2743200" cy="39319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3246120" y="868680"/>
            <a:ext cx="2743200" cy="54864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355848" y="960120"/>
            <a:ext cx="25237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150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TRANSPORT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355848" y="1417320"/>
            <a:ext cx="252374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200" b="1" dirty="0">
                <a:solidFill>
                  <a:srgbClr val="4A8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41%</a:t>
            </a:r>
            <a:endParaRPr lang="en-US" sz="5200" dirty="0"/>
          </a:p>
        </p:txBody>
      </p:sp>
      <p:sp>
        <p:nvSpPr>
          <p:cNvPr id="13" name="Text 11"/>
          <p:cNvSpPr/>
          <p:nvPr/>
        </p:nvSpPr>
        <p:spPr>
          <a:xfrm>
            <a:off x="3355848" y="2331720"/>
            <a:ext cx="252374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non-users would switch if improved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355848" y="2880360"/>
            <a:ext cx="2523744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37% use the bus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Infrequent, unreliable, no evenings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Sunday service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Latent demand exists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126480" y="868680"/>
            <a:ext cx="2743200" cy="39319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126480" y="868680"/>
            <a:ext cx="2743200" cy="54864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36208" y="960120"/>
            <a:ext cx="25237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150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HOUSING &amp; GROWTH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236208" y="1417320"/>
            <a:ext cx="252374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200" b="1" dirty="0">
                <a:solidFill>
                  <a:srgbClr val="4A8B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56%</a:t>
            </a:r>
            <a:endParaRPr lang="en-US" sz="5200" dirty="0"/>
          </a:p>
        </p:txBody>
      </p:sp>
      <p:sp>
        <p:nvSpPr>
          <p:cNvPr id="19" name="Text 17"/>
          <p:cNvSpPr/>
          <p:nvPr/>
        </p:nvSpPr>
        <p:spPr>
          <a:xfrm>
            <a:off x="6236208" y="2331720"/>
            <a:ext cx="252374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oppose more homes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236208" y="2880360"/>
            <a:ext cx="2523744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Traffic &amp; character top fears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Green Belt: 87% want protection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Brownfield &amp; infill preferred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Cautious support for affordable homes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2C5F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wider picture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365760" y="7315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foundation, clear gaps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65760" y="1234440"/>
            <a:ext cx="54864" cy="502920"/>
          </a:xfrm>
          <a:prstGeom prst="rect">
            <a:avLst/>
          </a:prstGeom>
          <a:solidFill>
            <a:srgbClr val="7BAE7F"/>
          </a:solidFill>
          <a:ln w="12700">
            <a:solidFill>
              <a:srgbClr val="7BAE7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66928" y="123444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 &amp; Young People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66928" y="14904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Safer school routes, updated play equipment, teen activities. Drop-off traffic a specific safety concern.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65760" y="1984248"/>
            <a:ext cx="54864" cy="502920"/>
          </a:xfrm>
          <a:prstGeom prst="rect">
            <a:avLst/>
          </a:prstGeom>
          <a:solidFill>
            <a:srgbClr val="7BAE7F"/>
          </a:solidFill>
          <a:ln w="12700">
            <a:solidFill>
              <a:srgbClr val="7BAE7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66928" y="1984248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66928" y="22402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49% prefer wilder verges. Strong biodiversity interest balanced against overgrown pathways and drainage issues.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65760" y="2734056"/>
            <a:ext cx="54864" cy="502920"/>
          </a:xfrm>
          <a:prstGeom prst="rect">
            <a:avLst/>
          </a:prstGeom>
          <a:solidFill>
            <a:srgbClr val="7BAE7F"/>
          </a:solidFill>
          <a:ln w="12700">
            <a:solidFill>
              <a:srgbClr val="7BAE7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66928" y="2734056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Life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66928" y="299008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72% want more community events. Residents miss the gardening club and drama group — and want new ones: film club, exercise classes, cricket.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65760" y="3483864"/>
            <a:ext cx="54864" cy="502920"/>
          </a:xfrm>
          <a:prstGeom prst="rect">
            <a:avLst/>
          </a:prstGeom>
          <a:solidFill>
            <a:srgbClr val="7BAE7F"/>
          </a:solidFill>
          <a:ln w="12700">
            <a:solidFill>
              <a:srgbClr val="7BAE7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66928" y="3483864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&amp; Business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66928" y="3739896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Village shop, post office and Burwash seen as vital. Small workspace welcome; large commercial development opposed.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365760" y="4233672"/>
            <a:ext cx="54864" cy="502920"/>
          </a:xfrm>
          <a:prstGeom prst="rect">
            <a:avLst/>
          </a:prstGeom>
          <a:solidFill>
            <a:srgbClr val="7BAE7F"/>
          </a:solidFill>
          <a:ln w="12700">
            <a:solidFill>
              <a:srgbClr val="7BAE7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66928" y="4233672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&amp; Medical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66928" y="448970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Broadband and mobile coverage criticised. GP access linked to transport — improving buses also improves healthcare reach.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2C5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7BAE7F"/>
          </a:solidFill>
          <a:ln w="12700">
            <a:solidFill>
              <a:srgbClr val="7BAE7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22860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Objectives for the incoming council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8046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7BAE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Evidence-led priorities from the survey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57200" y="1261872"/>
            <a:ext cx="594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7BAE7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43000" y="1307592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for a pedestrian crossing on the A603 and traffic calming on New Road and Wimpole Road.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2011680"/>
            <a:ext cx="594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7BAE7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43000" y="205740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the case to Cambridgeshire County Council for improved bus frequency and evening services.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2761488"/>
            <a:ext cx="594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7BAE7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143000" y="2807208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Begin the Neighbourhood Plan process — designate the area and form a steering group.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11296"/>
            <a:ext cx="594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7BAE7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143000" y="3557016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a community programme to reinstate lapsed clubs — gardening club, drama — and seed new ones.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" y="4261104"/>
            <a:ext cx="594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7BAE7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143000" y="4306824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 a safer routes to school working group with the school and CCC Highways.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518</Words>
  <Application>Microsoft Office PowerPoint</Application>
  <PresentationFormat>On-screen Show (16:9)</PresentationFormat>
  <Paragraphs>87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Barton Parish Survey 2025</dc:title>
  <dc:subject>PptxGenJS Presentation</dc:subject>
  <dc:creator>PptxGenJS</dc:creator>
  <cp:lastModifiedBy>Andrew Martin</cp:lastModifiedBy>
  <cp:revision>2</cp:revision>
  <dcterms:created xsi:type="dcterms:W3CDTF">2026-04-23T18:20:01Z</dcterms:created>
  <dcterms:modified xsi:type="dcterms:W3CDTF">2026-05-01T13:56:02Z</dcterms:modified>
</cp:coreProperties>
</file>