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4"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10" autoAdjust="0"/>
    <p:restoredTop sz="94660"/>
  </p:normalViewPr>
  <p:slideViewPr>
    <p:cSldViewPr snapToGrid="0">
      <p:cViewPr>
        <p:scale>
          <a:sx n="89" d="100"/>
          <a:sy n="89" d="100"/>
        </p:scale>
        <p:origin x="-3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55ABA5-F8DA-41E9-B28C-F1FDAF9C280A}" type="datetimeFigureOut">
              <a:rPr lang="en-GB" smtClean="0"/>
              <a:t>06/08/2020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DCF62C-CAB9-42E6-B8B7-4A491BD3900A}" type="slidenum">
              <a:rPr lang="en-GB" smtClean="0"/>
              <a:t>‹#›</a:t>
            </a:fld>
            <a:endParaRPr lang="en-GB"/>
          </a:p>
        </p:txBody>
      </p:sp>
    </p:spTree>
    <p:extLst>
      <p:ext uri="{BB962C8B-B14F-4D97-AF65-F5344CB8AC3E}">
        <p14:creationId xmlns:p14="http://schemas.microsoft.com/office/powerpoint/2010/main" val="23613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8787D-D3B2-4E2F-89CC-CB66650EE2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60B604-9FA5-4F00-9487-90059A36FC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0FEC37-0521-4871-BADF-46460762FE50}"/>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F162D6C3-4838-4A37-9B8F-1734D3531C73}"/>
              </a:ext>
            </a:extLst>
          </p:cNvPr>
          <p:cNvSpPr>
            <a:spLocks noGrp="1"/>
          </p:cNvSpPr>
          <p:nvPr>
            <p:ph type="ftr" sz="quarter" idx="11"/>
          </p:nvPr>
        </p:nvSpPr>
        <p:spPr/>
        <p:txBody>
          <a:bodyPr/>
          <a:lstStyle/>
          <a:p>
            <a:r>
              <a:rPr lang="en-GB" dirty="0"/>
              <a:t>Traffic</a:t>
            </a:r>
          </a:p>
        </p:txBody>
      </p:sp>
      <p:sp>
        <p:nvSpPr>
          <p:cNvPr id="6" name="Slide Number Placeholder 5">
            <a:extLst>
              <a:ext uri="{FF2B5EF4-FFF2-40B4-BE49-F238E27FC236}">
                <a16:creationId xmlns:a16="http://schemas.microsoft.com/office/drawing/2014/main" id="{84F8F103-7230-4937-B654-EE5DD2926CB5}"/>
              </a:ext>
            </a:extLst>
          </p:cNvPr>
          <p:cNvSpPr>
            <a:spLocks noGrp="1"/>
          </p:cNvSpPr>
          <p:nvPr>
            <p:ph type="sldNum" sz="quarter" idx="12"/>
          </p:nvPr>
        </p:nvSpPr>
        <p:spPr/>
        <p:txBody>
          <a:bodyPr/>
          <a:lstStyle/>
          <a:p>
            <a:fld id="{D3904280-0663-439A-A30C-884DEE76B7E3}" type="slidenum">
              <a:rPr lang="en-GB" smtClean="0"/>
              <a:t>‹#›</a:t>
            </a:fld>
            <a:endParaRPr lang="en-GB"/>
          </a:p>
        </p:txBody>
      </p:sp>
      <p:pic>
        <p:nvPicPr>
          <p:cNvPr id="7" name="Picture 6">
            <a:extLst>
              <a:ext uri="{FF2B5EF4-FFF2-40B4-BE49-F238E27FC236}">
                <a16:creationId xmlns:a16="http://schemas.microsoft.com/office/drawing/2014/main" id="{B55E338B-6EAB-43CF-A4F3-B2DFF6665A80}"/>
              </a:ext>
            </a:extLst>
          </p:cNvPr>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7383" y="323850"/>
            <a:ext cx="2219325" cy="752475"/>
          </a:xfrm>
          <a:prstGeom prst="rect">
            <a:avLst/>
          </a:prstGeom>
          <a:noFill/>
          <a:ln>
            <a:noFill/>
          </a:ln>
        </p:spPr>
      </p:pic>
      <p:pic>
        <p:nvPicPr>
          <p:cNvPr id="8" name="Picture 7">
            <a:extLst>
              <a:ext uri="{FF2B5EF4-FFF2-40B4-BE49-F238E27FC236}">
                <a16:creationId xmlns:a16="http://schemas.microsoft.com/office/drawing/2014/main" id="{6D3C8383-B830-4D0C-A2D0-7982CD1F3353}"/>
              </a:ext>
            </a:extLst>
          </p:cNvPr>
          <p:cNvPicPr/>
          <p:nvPr userDrawn="1"/>
        </p:nvPicPr>
        <p:blipFill>
          <a:blip r:embed="rId3"/>
          <a:stretch>
            <a:fillRect/>
          </a:stretch>
        </p:blipFill>
        <p:spPr>
          <a:xfrm>
            <a:off x="10939780" y="323850"/>
            <a:ext cx="828040" cy="1167130"/>
          </a:xfrm>
          <a:prstGeom prst="rect">
            <a:avLst/>
          </a:prstGeom>
        </p:spPr>
      </p:pic>
    </p:spTree>
    <p:extLst>
      <p:ext uri="{BB962C8B-B14F-4D97-AF65-F5344CB8AC3E}">
        <p14:creationId xmlns:p14="http://schemas.microsoft.com/office/powerpoint/2010/main" val="3718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8A137-25AD-4E53-983B-99FF25D06FF0}"/>
              </a:ext>
            </a:extLst>
          </p:cNvPr>
          <p:cNvSpPr>
            <a:spLocks noGrp="1"/>
          </p:cNvSpPr>
          <p:nvPr>
            <p:ph type="title"/>
          </p:nvPr>
        </p:nvSpPr>
        <p:spPr/>
        <p:txBody>
          <a:bodyPr/>
          <a:lstStyle>
            <a:lvl1pPr algn="ctr">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7E9D0C-E753-4EA8-A0A6-E306BC7F710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891428D1-AEEC-4987-84E8-BB080FE9B7B0}"/>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0E8320D2-B0FE-4A61-AA3C-21FF7ABCCC0A}"/>
              </a:ext>
            </a:extLst>
          </p:cNvPr>
          <p:cNvSpPr>
            <a:spLocks noGrp="1"/>
          </p:cNvSpPr>
          <p:nvPr>
            <p:ph type="ftr" sz="quarter" idx="11"/>
          </p:nvPr>
        </p:nvSpPr>
        <p:spPr/>
        <p:txBody>
          <a:bodyPr/>
          <a:lstStyle/>
          <a:p>
            <a:r>
              <a:rPr lang="en-GB" dirty="0"/>
              <a:t>Traffic</a:t>
            </a:r>
          </a:p>
        </p:txBody>
      </p:sp>
      <p:sp>
        <p:nvSpPr>
          <p:cNvPr id="6" name="Slide Number Placeholder 5">
            <a:extLst>
              <a:ext uri="{FF2B5EF4-FFF2-40B4-BE49-F238E27FC236}">
                <a16:creationId xmlns:a16="http://schemas.microsoft.com/office/drawing/2014/main" id="{05A6AFD7-B179-4562-8DA7-ABC724ACB023}"/>
              </a:ext>
            </a:extLst>
          </p:cNvPr>
          <p:cNvSpPr>
            <a:spLocks noGrp="1"/>
          </p:cNvSpPr>
          <p:nvPr>
            <p:ph type="sldNum" sz="quarter" idx="12"/>
          </p:nvPr>
        </p:nvSpPr>
        <p:spPr/>
        <p:txBody>
          <a:bodyPr/>
          <a:lstStyle/>
          <a:p>
            <a:fld id="{D3904280-0663-439A-A30C-884DEE76B7E3}" type="slidenum">
              <a:rPr lang="en-GB" smtClean="0"/>
              <a:t>‹#›</a:t>
            </a:fld>
            <a:endParaRPr lang="en-GB"/>
          </a:p>
        </p:txBody>
      </p:sp>
      <p:pic>
        <p:nvPicPr>
          <p:cNvPr id="7" name="Picture 6">
            <a:extLst>
              <a:ext uri="{FF2B5EF4-FFF2-40B4-BE49-F238E27FC236}">
                <a16:creationId xmlns:a16="http://schemas.microsoft.com/office/drawing/2014/main" id="{6D3C8383-B830-4D0C-A2D0-7982CD1F3353}"/>
              </a:ext>
            </a:extLst>
          </p:cNvPr>
          <p:cNvPicPr/>
          <p:nvPr userDrawn="1"/>
        </p:nvPicPr>
        <p:blipFill>
          <a:blip r:embed="rId2"/>
          <a:stretch>
            <a:fillRect/>
          </a:stretch>
        </p:blipFill>
        <p:spPr>
          <a:xfrm>
            <a:off x="10939780" y="275908"/>
            <a:ext cx="828040" cy="1167130"/>
          </a:xfrm>
          <a:prstGeom prst="rect">
            <a:avLst/>
          </a:prstGeom>
        </p:spPr>
      </p:pic>
      <p:pic>
        <p:nvPicPr>
          <p:cNvPr id="8" name="Picture 7">
            <a:extLst>
              <a:ext uri="{FF2B5EF4-FFF2-40B4-BE49-F238E27FC236}">
                <a16:creationId xmlns:a16="http://schemas.microsoft.com/office/drawing/2014/main" id="{00654A5A-9FA7-43B9-B1FF-7D4DB24CF5A8}"/>
              </a:ext>
            </a:extLst>
          </p:cNvPr>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24180" y="690563"/>
            <a:ext cx="2219325" cy="752475"/>
          </a:xfrm>
          <a:prstGeom prst="rect">
            <a:avLst/>
          </a:prstGeom>
          <a:noFill/>
          <a:ln>
            <a:noFill/>
          </a:ln>
        </p:spPr>
      </p:pic>
    </p:spTree>
    <p:extLst>
      <p:ext uri="{BB962C8B-B14F-4D97-AF65-F5344CB8AC3E}">
        <p14:creationId xmlns:p14="http://schemas.microsoft.com/office/powerpoint/2010/main" val="134485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A0660-58EC-4DBA-B1B9-E3F8E594E6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ACED3D1-D2F0-4CDE-80B4-F799358ACC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996157-187B-4C21-8AF7-6E430CB4F9D6}"/>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6306A63F-AE47-4F35-BE64-755AE21CFD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0E986C-554F-4843-A4AE-FC6CAB9F3165}"/>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1871421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1D9E2-BAD5-473E-B9FF-BC7284CDF6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F39557-978C-447D-AE14-0B893CBFE7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C7F846-A2DF-408F-A5DA-82891F6A76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ED4070-CE5C-4A59-A7AA-7AF420E3661F}"/>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6" name="Footer Placeholder 5">
            <a:extLst>
              <a:ext uri="{FF2B5EF4-FFF2-40B4-BE49-F238E27FC236}">
                <a16:creationId xmlns:a16="http://schemas.microsoft.com/office/drawing/2014/main" id="{AA016A39-1E7D-485E-A971-92B9FD6B27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0ECACF-7DF9-498B-8288-6D8CAFCC95DF}"/>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2705807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FFEFA-860C-4B28-8B28-E640AECA5A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A132E6-27EC-4E70-B128-59EBDA83C6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44A84E-5995-402B-86BA-517737EFA2E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4972F0-58D8-4F5A-AFB3-AF80F91590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D4D27C-203A-4FC4-AA89-62C678D0165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AFB70C7-B617-4482-84AE-9B090A6AFF32}"/>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8" name="Footer Placeholder 7">
            <a:extLst>
              <a:ext uri="{FF2B5EF4-FFF2-40B4-BE49-F238E27FC236}">
                <a16:creationId xmlns:a16="http://schemas.microsoft.com/office/drawing/2014/main" id="{262648E6-1434-4EDC-90B1-1AE95D17A4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B7E1D6-BFB6-4109-AF3B-C547DB8EE92B}"/>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1566863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DC9F3-517B-455F-B966-A0A99EF1961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CD0518B-460E-4BE3-B143-FE81A5440EBA}"/>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4" name="Footer Placeholder 3">
            <a:extLst>
              <a:ext uri="{FF2B5EF4-FFF2-40B4-BE49-F238E27FC236}">
                <a16:creationId xmlns:a16="http://schemas.microsoft.com/office/drawing/2014/main" id="{627FF85C-F1A6-45C5-93F7-C02672F265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646D152-ED6F-4CDB-9BEC-E69491510F8A}"/>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761648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9D4DA7-8497-4984-9616-B10AF5B7E968}"/>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3" name="Footer Placeholder 2">
            <a:extLst>
              <a:ext uri="{FF2B5EF4-FFF2-40B4-BE49-F238E27FC236}">
                <a16:creationId xmlns:a16="http://schemas.microsoft.com/office/drawing/2014/main" id="{0FC08553-1E34-4824-8062-C283286ECA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10B71F-2A80-4319-A0C0-69ED649A837A}"/>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1425090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65AA2-756F-40CF-B341-5D062E726A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B64075-C06E-4366-A294-02311B951D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9941DA-7EED-4062-89CE-224AD4B634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611ABD-A01D-4B49-BA19-4BE079550D2B}"/>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6" name="Footer Placeholder 5">
            <a:extLst>
              <a:ext uri="{FF2B5EF4-FFF2-40B4-BE49-F238E27FC236}">
                <a16:creationId xmlns:a16="http://schemas.microsoft.com/office/drawing/2014/main" id="{4C5237FD-4623-4A1D-B6C5-F4B3866B83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88D221-6BAC-4174-832C-0A883FAB4637}"/>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4255422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E28F2-BBB7-415A-A3CA-41AD727069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4BD383F-2C4E-4BE4-85C7-1645934973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C4A97F5-ACFF-4858-A695-F4C7B61649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BD033F-8038-4D07-816D-C3D980E1E4D6}"/>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6" name="Footer Placeholder 5">
            <a:extLst>
              <a:ext uri="{FF2B5EF4-FFF2-40B4-BE49-F238E27FC236}">
                <a16:creationId xmlns:a16="http://schemas.microsoft.com/office/drawing/2014/main" id="{CBCF4ECA-E93E-4E9D-BB37-5EE05C8D31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9F4EAB-77F2-42FC-B0F0-E8AB21BC22FD}"/>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2901180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FB15A-0AF3-4952-9A75-2F96A7A782A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BB47EE-8F45-4173-AA98-BA64A504D2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ABA78D-786E-45B0-9F29-B79CDF4F02AA}"/>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9CF804E2-123C-4C1D-8DF6-AF899721C5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F0331-E7FB-4ABC-905E-9DA6B53E7C4E}"/>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3619180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FC3989-B527-48BA-ACB8-1B4118618A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A9BC29-F098-498C-BE4A-3CBF4C627D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4763F-379F-41C1-98EE-13CB4D0CFA5C}"/>
              </a:ext>
            </a:extLst>
          </p:cNvPr>
          <p:cNvSpPr>
            <a:spLocks noGrp="1"/>
          </p:cNvSpPr>
          <p:nvPr>
            <p:ph type="dt" sz="half" idx="10"/>
          </p:nvPr>
        </p:nvSpPr>
        <p:spPr/>
        <p:txBody>
          <a:body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E4A7B3D0-0436-47CC-8270-31CCE2989D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EC05E4-6767-434A-9C32-A22FADDA80CD}"/>
              </a:ext>
            </a:extLst>
          </p:cNvPr>
          <p:cNvSpPr>
            <a:spLocks noGrp="1"/>
          </p:cNvSpPr>
          <p:nvPr>
            <p:ph type="sldNum" sz="quarter" idx="12"/>
          </p:nvPr>
        </p:nvSpPr>
        <p:spPr/>
        <p:txBody>
          <a:bodyPr/>
          <a:lstStyle/>
          <a:p>
            <a:fld id="{D3904280-0663-439A-A30C-884DEE76B7E3}" type="slidenum">
              <a:rPr lang="en-GB" smtClean="0"/>
              <a:t>‹#›</a:t>
            </a:fld>
            <a:endParaRPr lang="en-GB"/>
          </a:p>
        </p:txBody>
      </p:sp>
    </p:spTree>
    <p:extLst>
      <p:ext uri="{BB962C8B-B14F-4D97-AF65-F5344CB8AC3E}">
        <p14:creationId xmlns:p14="http://schemas.microsoft.com/office/powerpoint/2010/main" val="2530266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C81490-471B-4864-BB2D-16EBB29162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011C9D-23E3-4361-907E-FFD92B1947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2F0ED5-8865-4B52-A855-32F6756619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2D485F-9152-4E8D-9F05-0A78D2B5AB15}" type="datetimeFigureOut">
              <a:rPr lang="en-GB" smtClean="0"/>
              <a:t>06/08/2020</a:t>
            </a:fld>
            <a:endParaRPr lang="en-GB"/>
          </a:p>
        </p:txBody>
      </p:sp>
      <p:sp>
        <p:nvSpPr>
          <p:cNvPr id="5" name="Footer Placeholder 4">
            <a:extLst>
              <a:ext uri="{FF2B5EF4-FFF2-40B4-BE49-F238E27FC236}">
                <a16:creationId xmlns:a16="http://schemas.microsoft.com/office/drawing/2014/main" id="{0321921B-665E-41C7-AA7A-8AEF5DAD09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t>Traffic</a:t>
            </a:r>
          </a:p>
        </p:txBody>
      </p:sp>
      <p:sp>
        <p:nvSpPr>
          <p:cNvPr id="6" name="Slide Number Placeholder 5">
            <a:extLst>
              <a:ext uri="{FF2B5EF4-FFF2-40B4-BE49-F238E27FC236}">
                <a16:creationId xmlns:a16="http://schemas.microsoft.com/office/drawing/2014/main" id="{33E889EC-71F9-4CC9-B1E7-6BC4287117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904280-0663-439A-A30C-884DEE76B7E3}" type="slidenum">
              <a:rPr lang="en-GB" smtClean="0"/>
              <a:t>‹#›</a:t>
            </a:fld>
            <a:endParaRPr lang="en-GB"/>
          </a:p>
        </p:txBody>
      </p:sp>
    </p:spTree>
    <p:extLst>
      <p:ext uri="{BB962C8B-B14F-4D97-AF65-F5344CB8AC3E}">
        <p14:creationId xmlns:p14="http://schemas.microsoft.com/office/powerpoint/2010/main" val="2610029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A473F-8E79-4DB5-A15E-D5E54F9ABB7E}"/>
              </a:ext>
            </a:extLst>
          </p:cNvPr>
          <p:cNvSpPr>
            <a:spLocks noGrp="1"/>
          </p:cNvSpPr>
          <p:nvPr>
            <p:ph type="ctrTitle"/>
          </p:nvPr>
        </p:nvSpPr>
        <p:spPr/>
        <p:txBody>
          <a:bodyPr/>
          <a:lstStyle/>
          <a:p>
            <a:r>
              <a:rPr lang="en-GB" dirty="0"/>
              <a:t>Traffic Calming</a:t>
            </a:r>
          </a:p>
        </p:txBody>
      </p:sp>
      <p:sp>
        <p:nvSpPr>
          <p:cNvPr id="3" name="Subtitle 2">
            <a:extLst>
              <a:ext uri="{FF2B5EF4-FFF2-40B4-BE49-F238E27FC236}">
                <a16:creationId xmlns:a16="http://schemas.microsoft.com/office/drawing/2014/main" id="{FFA121BD-1456-44DB-B6B7-08B57BC9ADFD}"/>
              </a:ext>
            </a:extLst>
          </p:cNvPr>
          <p:cNvSpPr>
            <a:spLocks noGrp="1"/>
          </p:cNvSpPr>
          <p:nvPr>
            <p:ph type="subTitle" idx="1"/>
          </p:nvPr>
        </p:nvSpPr>
        <p:spPr/>
        <p:txBody>
          <a:bodyPr/>
          <a:lstStyle/>
          <a:p>
            <a:r>
              <a:rPr lang="en-GB" dirty="0"/>
              <a:t>By Traffic, Transport and Travel Working Group</a:t>
            </a:r>
          </a:p>
          <a:p>
            <a:r>
              <a:rPr lang="en-GB" dirty="0"/>
              <a:t>Mike Radford, Will Westlake and Andy Martin</a:t>
            </a:r>
          </a:p>
          <a:p>
            <a:r>
              <a:rPr lang="en-GB" dirty="0"/>
              <a:t>August 2020</a:t>
            </a:r>
          </a:p>
        </p:txBody>
      </p:sp>
    </p:spTree>
    <p:extLst>
      <p:ext uri="{BB962C8B-B14F-4D97-AF65-F5344CB8AC3E}">
        <p14:creationId xmlns:p14="http://schemas.microsoft.com/office/powerpoint/2010/main" val="2211070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D64F86BB-7392-408A-A91B-4ED09B31663E}"/>
              </a:ext>
            </a:extLst>
          </p:cNvPr>
          <p:cNvSpPr>
            <a:spLocks noGrp="1"/>
          </p:cNvSpPr>
          <p:nvPr>
            <p:ph idx="1"/>
          </p:nvPr>
        </p:nvSpPr>
        <p:spPr>
          <a:xfrm>
            <a:off x="2024840" y="1699332"/>
            <a:ext cx="8639032" cy="3742002"/>
          </a:xfrm>
        </p:spPr>
        <p:txBody>
          <a:bodyPr>
            <a:normAutofit/>
          </a:bodyPr>
          <a:lstStyle/>
          <a:p>
            <a:r>
              <a:rPr lang="en-GB" sz="2600" dirty="0"/>
              <a:t>Extensive consultation with CCC Highways. Options are apply for LHI grants (£15k per year) and or privately fund (PFHI)</a:t>
            </a:r>
          </a:p>
          <a:p>
            <a:r>
              <a:rPr lang="en-GB" sz="2600" dirty="0"/>
              <a:t>Volume: large developments feeding traffic through the villages</a:t>
            </a:r>
          </a:p>
          <a:p>
            <a:r>
              <a:rPr lang="en-GB" sz="2600" dirty="0"/>
              <a:t>Speed: wide roads, rural feel</a:t>
            </a:r>
          </a:p>
          <a:p>
            <a:r>
              <a:rPr lang="en-GB" sz="2600" dirty="0"/>
              <a:t>Safe Crossing: elderly and children; cyclists and horses</a:t>
            </a:r>
          </a:p>
          <a:p>
            <a:r>
              <a:rPr lang="en-GB" sz="2600" dirty="0"/>
              <a:t>Pollution: through the village</a:t>
            </a:r>
          </a:p>
          <a:p>
            <a:r>
              <a:rPr lang="en-GB" sz="2600" dirty="0"/>
              <a:t>Parking: nuisance parking</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dirty="0"/>
              <a:t>Traffic</a:t>
            </a:r>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2</a:t>
            </a:fld>
            <a:endParaRPr lang="en-GB"/>
          </a:p>
        </p:txBody>
      </p:sp>
      <p:sp>
        <p:nvSpPr>
          <p:cNvPr id="8" name="Content Placeholder 2">
            <a:extLst>
              <a:ext uri="{FF2B5EF4-FFF2-40B4-BE49-F238E27FC236}">
                <a16:creationId xmlns:a16="http://schemas.microsoft.com/office/drawing/2014/main" id="{22DA51C1-E338-4F91-8986-AB8837D92A0C}"/>
              </a:ext>
            </a:extLst>
          </p:cNvPr>
          <p:cNvSpPr txBox="1">
            <a:spLocks/>
          </p:cNvSpPr>
          <p:nvPr/>
        </p:nvSpPr>
        <p:spPr>
          <a:xfrm>
            <a:off x="1776484" y="5678662"/>
            <a:ext cx="8639032" cy="6776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Please Provide Feedback and Ranking</a:t>
            </a:r>
          </a:p>
        </p:txBody>
      </p:sp>
    </p:spTree>
    <p:extLst>
      <p:ext uri="{BB962C8B-B14F-4D97-AF65-F5344CB8AC3E}">
        <p14:creationId xmlns:p14="http://schemas.microsoft.com/office/powerpoint/2010/main" val="1474888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0" y="1528990"/>
            <a:ext cx="4673600" cy="1325563"/>
          </a:xfrm>
        </p:spPr>
        <p:txBody>
          <a:bodyPr/>
          <a:lstStyle/>
          <a:p>
            <a:r>
              <a:rPr lang="en-GB" dirty="0"/>
              <a:t>Buffer Zones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3</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a:blip r:embed="rId2"/>
          <a:stretch>
            <a:fillRect/>
          </a:stretch>
        </p:blipFill>
        <p:spPr>
          <a:xfrm>
            <a:off x="4840401" y="578920"/>
            <a:ext cx="5928422" cy="5777429"/>
          </a:xfrm>
          <a:prstGeom prst="rect">
            <a:avLst/>
          </a:prstGeom>
        </p:spPr>
      </p:pic>
      <p:sp>
        <p:nvSpPr>
          <p:cNvPr id="16" name="Oval 15">
            <a:extLst>
              <a:ext uri="{FF2B5EF4-FFF2-40B4-BE49-F238E27FC236}">
                <a16:creationId xmlns:a16="http://schemas.microsoft.com/office/drawing/2014/main" id="{5DF8AE28-AA70-41BC-B850-EFB486D6E027}"/>
              </a:ext>
            </a:extLst>
          </p:cNvPr>
          <p:cNvSpPr>
            <a:spLocks noChangeAspect="1"/>
          </p:cNvSpPr>
          <p:nvPr/>
        </p:nvSpPr>
        <p:spPr>
          <a:xfrm>
            <a:off x="5169021" y="5130187"/>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432723C9-8A88-4B43-BBAD-A8FC71DC8B90}"/>
              </a:ext>
            </a:extLst>
          </p:cNvPr>
          <p:cNvSpPr>
            <a:spLocks noChangeAspect="1"/>
          </p:cNvSpPr>
          <p:nvPr/>
        </p:nvSpPr>
        <p:spPr>
          <a:xfrm>
            <a:off x="6900839" y="4174223"/>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D391358A-25FD-4A99-BD3A-B88D7377A618}"/>
              </a:ext>
            </a:extLst>
          </p:cNvPr>
          <p:cNvSpPr>
            <a:spLocks noChangeAspect="1"/>
          </p:cNvSpPr>
          <p:nvPr/>
        </p:nvSpPr>
        <p:spPr>
          <a:xfrm>
            <a:off x="7080839" y="5490187"/>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662217AC-B0F6-41CB-AEBE-29D708FF31DD}"/>
              </a:ext>
            </a:extLst>
          </p:cNvPr>
          <p:cNvSpPr>
            <a:spLocks noChangeAspect="1"/>
          </p:cNvSpPr>
          <p:nvPr/>
        </p:nvSpPr>
        <p:spPr>
          <a:xfrm>
            <a:off x="5916000" y="1724483"/>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48A05BC-298E-4C84-86FF-79FD9744FC4C}"/>
              </a:ext>
            </a:extLst>
          </p:cNvPr>
          <p:cNvSpPr>
            <a:spLocks noChangeAspect="1"/>
          </p:cNvSpPr>
          <p:nvPr/>
        </p:nvSpPr>
        <p:spPr>
          <a:xfrm>
            <a:off x="8824397" y="3230437"/>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DB4EA655-0233-401D-9DB4-73F608DCF44D}"/>
              </a:ext>
            </a:extLst>
          </p:cNvPr>
          <p:cNvSpPr>
            <a:spLocks noChangeAspect="1"/>
          </p:cNvSpPr>
          <p:nvPr/>
        </p:nvSpPr>
        <p:spPr>
          <a:xfrm>
            <a:off x="9405231" y="1904483"/>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2A239308-B018-4003-850E-4DF47AC84043}"/>
              </a:ext>
            </a:extLst>
          </p:cNvPr>
          <p:cNvSpPr>
            <a:spLocks noChangeAspect="1"/>
          </p:cNvSpPr>
          <p:nvPr/>
        </p:nvSpPr>
        <p:spPr>
          <a:xfrm>
            <a:off x="8250600" y="2392455"/>
            <a:ext cx="360000" cy="3600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517647" y="3264784"/>
            <a:ext cx="3921853" cy="1477328"/>
          </a:xfrm>
          <a:prstGeom prst="rect">
            <a:avLst/>
          </a:prstGeom>
          <a:noFill/>
        </p:spPr>
        <p:txBody>
          <a:bodyPr wrap="square" rtlCol="0">
            <a:spAutoFit/>
          </a:bodyPr>
          <a:lstStyle/>
          <a:p>
            <a:pPr marL="285750" indent="-285750">
              <a:buFont typeface="Arial" panose="020B0604020202020204" pitchFamily="34" charset="0"/>
              <a:buChar char="•"/>
            </a:pPr>
            <a:r>
              <a:rPr lang="en-GB" dirty="0"/>
              <a:t>Drop speed to 40 mph on each approach road</a:t>
            </a:r>
          </a:p>
          <a:p>
            <a:pPr marL="285750" indent="-285750">
              <a:buFont typeface="Arial" panose="020B0604020202020204" pitchFamily="34" charset="0"/>
              <a:buChar char="•"/>
            </a:pPr>
            <a:r>
              <a:rPr lang="en-GB" dirty="0"/>
              <a:t>Village gates at each 30 mph</a:t>
            </a:r>
          </a:p>
          <a:p>
            <a:pPr marL="285750" indent="-285750">
              <a:buFont typeface="Arial" panose="020B0604020202020204" pitchFamily="34" charset="0"/>
              <a:buChar char="•"/>
            </a:pPr>
            <a:r>
              <a:rPr lang="en-GB" dirty="0"/>
              <a:t>Extra village gates at 40 mph on A603</a:t>
            </a:r>
          </a:p>
        </p:txBody>
      </p:sp>
    </p:spTree>
    <p:extLst>
      <p:ext uri="{BB962C8B-B14F-4D97-AF65-F5344CB8AC3E}">
        <p14:creationId xmlns:p14="http://schemas.microsoft.com/office/powerpoint/2010/main" val="3247762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pPr algn="ctr"/>
            <a:r>
              <a:rPr lang="en-GB" dirty="0"/>
              <a:t>Buffer Zones Costs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dirty="0"/>
              <a:t>Traffic</a:t>
            </a:r>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4</a:t>
            </a:fld>
            <a:endParaRPr lang="en-GB"/>
          </a:p>
        </p:txBody>
      </p:sp>
      <p:pic>
        <p:nvPicPr>
          <p:cNvPr id="9" name="Picture 8">
            <a:extLst>
              <a:ext uri="{FF2B5EF4-FFF2-40B4-BE49-F238E27FC236}">
                <a16:creationId xmlns:a16="http://schemas.microsoft.com/office/drawing/2014/main" id="{0410B3FF-EEA5-4D36-9D6E-D489C76009E6}"/>
              </a:ext>
            </a:extLst>
          </p:cNvPr>
          <p:cNvPicPr>
            <a:picLocks noChangeAspect="1"/>
          </p:cNvPicPr>
          <p:nvPr/>
        </p:nvPicPr>
        <p:blipFill>
          <a:blip r:embed="rId2"/>
          <a:stretch>
            <a:fillRect/>
          </a:stretch>
        </p:blipFill>
        <p:spPr>
          <a:xfrm>
            <a:off x="838200" y="1690688"/>
            <a:ext cx="6325524" cy="2308237"/>
          </a:xfrm>
          <a:prstGeom prst="rect">
            <a:avLst/>
          </a:prstGeom>
        </p:spPr>
      </p:pic>
      <p:pic>
        <p:nvPicPr>
          <p:cNvPr id="11" name="Picture 10">
            <a:extLst>
              <a:ext uri="{FF2B5EF4-FFF2-40B4-BE49-F238E27FC236}">
                <a16:creationId xmlns:a16="http://schemas.microsoft.com/office/drawing/2014/main" id="{7BA30416-510B-49C0-A2CE-80C31237DBEA}"/>
              </a:ext>
            </a:extLst>
          </p:cNvPr>
          <p:cNvPicPr>
            <a:picLocks noChangeAspect="1"/>
          </p:cNvPicPr>
          <p:nvPr/>
        </p:nvPicPr>
        <p:blipFill>
          <a:blip r:embed="rId3"/>
          <a:stretch>
            <a:fillRect/>
          </a:stretch>
        </p:blipFill>
        <p:spPr>
          <a:xfrm>
            <a:off x="838200" y="4307940"/>
            <a:ext cx="2333789" cy="1506623"/>
          </a:xfrm>
          <a:prstGeom prst="rect">
            <a:avLst/>
          </a:prstGeom>
        </p:spPr>
      </p:pic>
      <p:sp>
        <p:nvSpPr>
          <p:cNvPr id="13" name="TextBox 12">
            <a:extLst>
              <a:ext uri="{FF2B5EF4-FFF2-40B4-BE49-F238E27FC236}">
                <a16:creationId xmlns:a16="http://schemas.microsoft.com/office/drawing/2014/main" id="{C55B8D96-E14B-442B-B585-C166180A9A7E}"/>
              </a:ext>
            </a:extLst>
          </p:cNvPr>
          <p:cNvSpPr txBox="1"/>
          <p:nvPr/>
        </p:nvSpPr>
        <p:spPr>
          <a:xfrm>
            <a:off x="7620924" y="1737598"/>
            <a:ext cx="3792940" cy="4801314"/>
          </a:xfrm>
          <a:prstGeom prst="rect">
            <a:avLst/>
          </a:prstGeom>
          <a:noFill/>
        </p:spPr>
        <p:txBody>
          <a:bodyPr wrap="square" rtlCol="0">
            <a:spAutoFit/>
          </a:bodyPr>
          <a:lstStyle/>
          <a:p>
            <a:pPr marL="285750" indent="-285750">
              <a:buFont typeface="Arial" panose="020B0604020202020204" pitchFamily="34" charset="0"/>
              <a:buChar char="•"/>
            </a:pPr>
            <a:r>
              <a:rPr lang="en-GB" dirty="0"/>
              <a:t>40 mph </a:t>
            </a:r>
            <a:r>
              <a:rPr lang="en-GB" dirty="0" err="1"/>
              <a:t>Haslingfield</a:t>
            </a:r>
            <a:r>
              <a:rPr lang="en-GB" dirty="0"/>
              <a:t> Road, Comberton Road, Wimpole Road (Hamlet) £3-4k each</a:t>
            </a:r>
          </a:p>
          <a:p>
            <a:pPr marL="285750" indent="-285750">
              <a:buFont typeface="Arial" panose="020B0604020202020204" pitchFamily="34" charset="0"/>
              <a:buChar char="•"/>
            </a:pPr>
            <a:r>
              <a:rPr lang="en-GB" dirty="0"/>
              <a:t>Village gates £3-4k each</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Costs for 7 village gates and 40 mph buffer £30-40k</a:t>
            </a:r>
          </a:p>
          <a:p>
            <a:endParaRPr lang="en-GB" dirty="0"/>
          </a:p>
          <a:p>
            <a:r>
              <a:rPr lang="en-GB" dirty="0"/>
              <a:t>Two stage:</a:t>
            </a:r>
          </a:p>
          <a:p>
            <a:endParaRPr lang="en-GB" dirty="0"/>
          </a:p>
          <a:p>
            <a:pPr marL="342900" indent="-342900">
              <a:buAutoNum type="alphaUcParenR"/>
            </a:pPr>
            <a:r>
              <a:rPr lang="en-GB" dirty="0" err="1"/>
              <a:t>Haslingfield</a:t>
            </a:r>
            <a:r>
              <a:rPr lang="en-GB" dirty="0"/>
              <a:t>/Comberton/Wimpole Road £15-20k</a:t>
            </a:r>
          </a:p>
          <a:p>
            <a:pPr marL="342900" indent="-342900">
              <a:buAutoNum type="alphaUcParenR"/>
            </a:pPr>
            <a:endParaRPr lang="en-GB" dirty="0"/>
          </a:p>
          <a:p>
            <a:pPr marL="342900" indent="-342900">
              <a:buAutoNum type="alphaUcParenR"/>
            </a:pPr>
            <a:r>
              <a:rPr lang="en-GB" dirty="0"/>
              <a:t>A603/New Road £15-20k</a:t>
            </a:r>
          </a:p>
          <a:p>
            <a:pPr marL="342900" indent="-342900">
              <a:buAutoNum type="alphaUcParenR"/>
            </a:pPr>
            <a:endParaRPr lang="en-GB" dirty="0"/>
          </a:p>
          <a:p>
            <a:pPr marL="342900" indent="-342900">
              <a:buAutoNum type="alphaUcParenR"/>
            </a:pPr>
            <a:endParaRPr lang="en-GB" dirty="0"/>
          </a:p>
          <a:p>
            <a:endParaRPr lang="en-GB" dirty="0"/>
          </a:p>
        </p:txBody>
      </p:sp>
    </p:spTree>
    <p:extLst>
      <p:ext uri="{BB962C8B-B14F-4D97-AF65-F5344CB8AC3E}">
        <p14:creationId xmlns:p14="http://schemas.microsoft.com/office/powerpoint/2010/main" val="3780275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pPr algn="ctr"/>
            <a:r>
              <a:rPr lang="en-GB" dirty="0"/>
              <a:t>20 mph School Zone</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5</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39183" t="24414" r="36732" b="50871"/>
          <a:stretch/>
        </p:blipFill>
        <p:spPr>
          <a:xfrm>
            <a:off x="5436000" y="1416150"/>
            <a:ext cx="4751962" cy="4752065"/>
          </a:xfrm>
          <a:prstGeom prst="rect">
            <a:avLst/>
          </a:prstGeom>
        </p:spPr>
      </p:pic>
      <p:sp>
        <p:nvSpPr>
          <p:cNvPr id="23" name="TextBox 22">
            <a:extLst>
              <a:ext uri="{FF2B5EF4-FFF2-40B4-BE49-F238E27FC236}">
                <a16:creationId xmlns:a16="http://schemas.microsoft.com/office/drawing/2014/main" id="{0001F3DB-9890-4F03-8A47-6580758C7426}"/>
              </a:ext>
            </a:extLst>
          </p:cNvPr>
          <p:cNvSpPr txBox="1"/>
          <p:nvPr/>
        </p:nvSpPr>
        <p:spPr>
          <a:xfrm>
            <a:off x="583680" y="1904483"/>
            <a:ext cx="4223847" cy="2585323"/>
          </a:xfrm>
          <a:prstGeom prst="rect">
            <a:avLst/>
          </a:prstGeom>
          <a:noFill/>
        </p:spPr>
        <p:txBody>
          <a:bodyPr wrap="square" rtlCol="0">
            <a:spAutoFit/>
          </a:bodyPr>
          <a:lstStyle/>
          <a:p>
            <a:pPr marL="285750" indent="-285750">
              <a:buFont typeface="Arial" panose="020B0604020202020204" pitchFamily="34" charset="0"/>
              <a:buChar char="•"/>
            </a:pPr>
            <a:r>
              <a:rPr lang="en-GB" dirty="0"/>
              <a:t>Speed at the end of Comberton Road and Start of New Road reduced to 20 mph</a:t>
            </a:r>
          </a:p>
          <a:p>
            <a:pPr marL="285750" indent="-285750">
              <a:buFont typeface="Arial" panose="020B0604020202020204" pitchFamily="34" charset="0"/>
              <a:buChar char="•"/>
            </a:pPr>
            <a:r>
              <a:rPr lang="en-GB" dirty="0"/>
              <a:t>Speed cushions to control</a:t>
            </a:r>
          </a:p>
          <a:p>
            <a:pPr marL="285750" indent="-285750">
              <a:buFont typeface="Arial" panose="020B0604020202020204" pitchFamily="34" charset="0"/>
              <a:buChar char="•"/>
            </a:pPr>
            <a:r>
              <a:rPr lang="en-GB" dirty="0"/>
              <a:t>Red road markings for school</a:t>
            </a:r>
          </a:p>
          <a:p>
            <a:pPr marL="285750" indent="-285750">
              <a:buFont typeface="Arial" panose="020B0604020202020204" pitchFamily="34" charset="0"/>
              <a:buChar char="•"/>
            </a:pPr>
            <a:r>
              <a:rPr lang="en-GB" dirty="0"/>
              <a:t>Red road markings for cycle crossing</a:t>
            </a:r>
          </a:p>
          <a:p>
            <a:pPr marL="285750" indent="-285750">
              <a:buFont typeface="Arial" panose="020B0604020202020204" pitchFamily="34" charset="0"/>
              <a:buChar char="•"/>
            </a:pPr>
            <a:r>
              <a:rPr lang="en-GB" dirty="0"/>
              <a:t>Warning signs</a:t>
            </a:r>
          </a:p>
          <a:p>
            <a:pPr marL="285750" indent="-285750">
              <a:buFont typeface="Arial" panose="020B0604020202020204" pitchFamily="34" charset="0"/>
              <a:buChar char="•"/>
            </a:pPr>
            <a:r>
              <a:rPr lang="en-GB" dirty="0"/>
              <a:t>Sort out school/pedestrian signs</a:t>
            </a:r>
          </a:p>
          <a:p>
            <a:pPr marL="285750" indent="-285750">
              <a:buFont typeface="Arial" panose="020B0604020202020204" pitchFamily="34" charset="0"/>
              <a:buChar char="•"/>
            </a:pPr>
            <a:r>
              <a:rPr lang="en-GB" dirty="0" err="1"/>
              <a:t>Giveway</a:t>
            </a:r>
            <a:r>
              <a:rPr lang="en-GB" dirty="0"/>
              <a:t> signs High Street</a:t>
            </a:r>
          </a:p>
        </p:txBody>
      </p:sp>
      <p:sp>
        <p:nvSpPr>
          <p:cNvPr id="3" name="Oval 2">
            <a:extLst>
              <a:ext uri="{FF2B5EF4-FFF2-40B4-BE49-F238E27FC236}">
                <a16:creationId xmlns:a16="http://schemas.microsoft.com/office/drawing/2014/main" id="{5CAF783A-8B44-41C2-B952-E37543DC5A8A}"/>
              </a:ext>
            </a:extLst>
          </p:cNvPr>
          <p:cNvSpPr/>
          <p:nvPr/>
        </p:nvSpPr>
        <p:spPr>
          <a:xfrm rot="20981150">
            <a:off x="5245302" y="3280165"/>
            <a:ext cx="5133357" cy="891047"/>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690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20 mph School Zone Costs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6</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583680" y="1904483"/>
            <a:ext cx="4611775" cy="1200329"/>
          </a:xfrm>
          <a:prstGeom prst="rect">
            <a:avLst/>
          </a:prstGeom>
          <a:noFill/>
        </p:spPr>
        <p:txBody>
          <a:bodyPr wrap="square" rtlCol="0">
            <a:spAutoFit/>
          </a:bodyPr>
          <a:lstStyle/>
          <a:p>
            <a:pPr marL="285750" indent="-285750">
              <a:buFont typeface="Arial" panose="020B0604020202020204" pitchFamily="34" charset="0"/>
              <a:buChar char="•"/>
            </a:pPr>
            <a:r>
              <a:rPr lang="en-GB" dirty="0"/>
              <a:t>4 pairs of speed cushions £16-18k</a:t>
            </a:r>
          </a:p>
          <a:p>
            <a:pPr marL="285750" indent="-285750">
              <a:buFont typeface="Arial" panose="020B0604020202020204" pitchFamily="34" charset="0"/>
              <a:buChar char="•"/>
            </a:pPr>
            <a:r>
              <a:rPr lang="en-GB" dirty="0"/>
              <a:t>Signage and road markings £4-5k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Single stage £20-25k</a:t>
            </a:r>
          </a:p>
        </p:txBody>
      </p:sp>
      <p:pic>
        <p:nvPicPr>
          <p:cNvPr id="10" name="Picture 9">
            <a:extLst>
              <a:ext uri="{FF2B5EF4-FFF2-40B4-BE49-F238E27FC236}">
                <a16:creationId xmlns:a16="http://schemas.microsoft.com/office/drawing/2014/main" id="{5E68D21D-A2BC-40E8-A368-99CB046143D1}"/>
              </a:ext>
            </a:extLst>
          </p:cNvPr>
          <p:cNvPicPr>
            <a:picLocks noChangeAspect="1"/>
          </p:cNvPicPr>
          <p:nvPr/>
        </p:nvPicPr>
        <p:blipFill>
          <a:blip r:embed="rId2"/>
          <a:stretch>
            <a:fillRect/>
          </a:stretch>
        </p:blipFill>
        <p:spPr>
          <a:xfrm>
            <a:off x="7384475" y="1904483"/>
            <a:ext cx="3564633" cy="1726196"/>
          </a:xfrm>
          <a:prstGeom prst="rect">
            <a:avLst/>
          </a:prstGeom>
        </p:spPr>
      </p:pic>
      <p:pic>
        <p:nvPicPr>
          <p:cNvPr id="13" name="Picture 12">
            <a:extLst>
              <a:ext uri="{FF2B5EF4-FFF2-40B4-BE49-F238E27FC236}">
                <a16:creationId xmlns:a16="http://schemas.microsoft.com/office/drawing/2014/main" id="{3EA3C2F0-C914-4FE2-B509-96E8CB9EAA97}"/>
              </a:ext>
            </a:extLst>
          </p:cNvPr>
          <p:cNvPicPr>
            <a:picLocks noChangeAspect="1"/>
          </p:cNvPicPr>
          <p:nvPr/>
        </p:nvPicPr>
        <p:blipFill>
          <a:blip r:embed="rId3"/>
          <a:stretch>
            <a:fillRect/>
          </a:stretch>
        </p:blipFill>
        <p:spPr>
          <a:xfrm>
            <a:off x="7384475" y="4332506"/>
            <a:ext cx="3475726" cy="1322017"/>
          </a:xfrm>
          <a:prstGeom prst="rect">
            <a:avLst/>
          </a:prstGeom>
        </p:spPr>
      </p:pic>
      <p:pic>
        <p:nvPicPr>
          <p:cNvPr id="17" name="Picture 16">
            <a:extLst>
              <a:ext uri="{FF2B5EF4-FFF2-40B4-BE49-F238E27FC236}">
                <a16:creationId xmlns:a16="http://schemas.microsoft.com/office/drawing/2014/main" id="{C4EECEB8-29A8-4600-8765-4DF349BB69CE}"/>
              </a:ext>
            </a:extLst>
          </p:cNvPr>
          <p:cNvPicPr>
            <a:picLocks noChangeAspect="1"/>
          </p:cNvPicPr>
          <p:nvPr/>
        </p:nvPicPr>
        <p:blipFill>
          <a:blip r:embed="rId4"/>
          <a:stretch>
            <a:fillRect/>
          </a:stretch>
        </p:blipFill>
        <p:spPr>
          <a:xfrm>
            <a:off x="4803489" y="2246209"/>
            <a:ext cx="716288" cy="694077"/>
          </a:xfrm>
          <a:prstGeom prst="rect">
            <a:avLst/>
          </a:prstGeom>
        </p:spPr>
      </p:pic>
    </p:spTree>
    <p:extLst>
      <p:ext uri="{BB962C8B-B14F-4D97-AF65-F5344CB8AC3E}">
        <p14:creationId xmlns:p14="http://schemas.microsoft.com/office/powerpoint/2010/main" val="862146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25443" y="1619912"/>
            <a:ext cx="5257800" cy="1325563"/>
          </a:xfrm>
        </p:spPr>
        <p:txBody>
          <a:bodyPr/>
          <a:lstStyle/>
          <a:p>
            <a:r>
              <a:rPr lang="en-GB" dirty="0"/>
              <a:t>Road Narrowing</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7</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6402" t="18017" r="32870" b="19670"/>
          <a:stretch/>
        </p:blipFill>
        <p:spPr>
          <a:xfrm>
            <a:off x="5321726" y="910348"/>
            <a:ext cx="5446187" cy="5446002"/>
          </a:xfrm>
          <a:prstGeom prst="rect">
            <a:avLst/>
          </a:prstGeom>
        </p:spPr>
      </p:pic>
      <p:sp>
        <p:nvSpPr>
          <p:cNvPr id="18" name="Oval 17">
            <a:extLst>
              <a:ext uri="{FF2B5EF4-FFF2-40B4-BE49-F238E27FC236}">
                <a16:creationId xmlns:a16="http://schemas.microsoft.com/office/drawing/2014/main" id="{D391358A-25FD-4A99-BD3A-B88D7377A618}"/>
              </a:ext>
            </a:extLst>
          </p:cNvPr>
          <p:cNvSpPr>
            <a:spLocks noChangeAspect="1"/>
          </p:cNvSpPr>
          <p:nvPr/>
        </p:nvSpPr>
        <p:spPr>
          <a:xfrm rot="20983381">
            <a:off x="6770838" y="5055991"/>
            <a:ext cx="2219248" cy="360000"/>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662217AC-B0F6-41CB-AEBE-29D708FF31DD}"/>
              </a:ext>
            </a:extLst>
          </p:cNvPr>
          <p:cNvSpPr>
            <a:spLocks noChangeAspect="1"/>
          </p:cNvSpPr>
          <p:nvPr/>
        </p:nvSpPr>
        <p:spPr>
          <a:xfrm rot="2179678">
            <a:off x="6673279" y="1886381"/>
            <a:ext cx="1972406" cy="360000"/>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48A05BC-298E-4C84-86FF-79FD9744FC4C}"/>
              </a:ext>
            </a:extLst>
          </p:cNvPr>
          <p:cNvSpPr>
            <a:spLocks noChangeAspect="1"/>
          </p:cNvSpPr>
          <p:nvPr/>
        </p:nvSpPr>
        <p:spPr>
          <a:xfrm rot="18485042" flipV="1">
            <a:off x="7959669" y="5626541"/>
            <a:ext cx="1505068" cy="31202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564560" y="2867830"/>
            <a:ext cx="3671744" cy="3416320"/>
          </a:xfrm>
          <a:prstGeom prst="rect">
            <a:avLst/>
          </a:prstGeom>
          <a:noFill/>
        </p:spPr>
        <p:txBody>
          <a:bodyPr wrap="square" rtlCol="0">
            <a:spAutoFit/>
          </a:bodyPr>
          <a:lstStyle/>
          <a:p>
            <a:pPr marL="285750" indent="-285750">
              <a:buFont typeface="Arial" panose="020B0604020202020204" pitchFamily="34" charset="0"/>
              <a:buChar char="•"/>
            </a:pPr>
            <a:r>
              <a:rPr lang="en-GB" dirty="0"/>
              <a:t>Visual appearance to make the roads look narrower</a:t>
            </a:r>
          </a:p>
          <a:p>
            <a:pPr marL="285750" indent="-285750">
              <a:buFont typeface="Arial" panose="020B0604020202020204" pitchFamily="34" charset="0"/>
              <a:buChar char="•"/>
            </a:pPr>
            <a:r>
              <a:rPr lang="en-GB" dirty="0"/>
              <a:t>Cross hatching in centre of Comberton Road</a:t>
            </a:r>
          </a:p>
          <a:p>
            <a:pPr marL="285750" indent="-285750">
              <a:buFont typeface="Arial" panose="020B0604020202020204" pitchFamily="34" charset="0"/>
              <a:buChar char="•"/>
            </a:pPr>
            <a:r>
              <a:rPr lang="en-GB" dirty="0"/>
              <a:t>Cross hatching in centre of Wimpole Road</a:t>
            </a:r>
          </a:p>
          <a:p>
            <a:pPr marL="285750" indent="-285750">
              <a:buFont typeface="Arial" panose="020B0604020202020204" pitchFamily="34" charset="0"/>
              <a:buChar char="•"/>
            </a:pPr>
            <a:r>
              <a:rPr lang="en-GB" dirty="0"/>
              <a:t>Cross hatching in centre of </a:t>
            </a:r>
            <a:r>
              <a:rPr lang="en-GB" dirty="0" err="1"/>
              <a:t>Haslingfield</a:t>
            </a:r>
            <a:r>
              <a:rPr lang="en-GB" dirty="0"/>
              <a:t> Road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Add 40 mph footprint repeaters on Cambridge Road and more 40 mph repeater signs</a:t>
            </a:r>
          </a:p>
        </p:txBody>
      </p:sp>
    </p:spTree>
    <p:extLst>
      <p:ext uri="{BB962C8B-B14F-4D97-AF65-F5344CB8AC3E}">
        <p14:creationId xmlns:p14="http://schemas.microsoft.com/office/powerpoint/2010/main" val="1433094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Road Narrowing Costs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8</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4038600" y="4830150"/>
            <a:ext cx="5070392" cy="1200329"/>
          </a:xfrm>
          <a:prstGeom prst="rect">
            <a:avLst/>
          </a:prstGeom>
          <a:noFill/>
        </p:spPr>
        <p:txBody>
          <a:bodyPr wrap="square" rtlCol="0">
            <a:spAutoFit/>
          </a:bodyPr>
          <a:lstStyle/>
          <a:p>
            <a:pPr marL="285750" indent="-285750">
              <a:buFont typeface="Arial" panose="020B0604020202020204" pitchFamily="34" charset="0"/>
              <a:buChar char="•"/>
            </a:pPr>
            <a:r>
              <a:rPr lang="en-GB" dirty="0"/>
              <a:t>Each road £3-4k</a:t>
            </a:r>
          </a:p>
          <a:p>
            <a:pPr marL="285750" indent="-285750">
              <a:buFont typeface="Arial" panose="020B0604020202020204" pitchFamily="34" charset="0"/>
              <a:buChar char="•"/>
            </a:pPr>
            <a:r>
              <a:rPr lang="en-GB" dirty="0"/>
              <a:t>40 mph repeaters on 40 mph sections £2.5-4k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Total cost £11.5-16k</a:t>
            </a:r>
          </a:p>
        </p:txBody>
      </p:sp>
      <p:pic>
        <p:nvPicPr>
          <p:cNvPr id="1026" name="Picture 2" descr="Hatched white lines down the centre of a two lane road">
            <a:extLst>
              <a:ext uri="{FF2B5EF4-FFF2-40B4-BE49-F238E27FC236}">
                <a16:creationId xmlns:a16="http://schemas.microsoft.com/office/drawing/2014/main" id="{0E91B5DD-947F-4FE9-8EED-381E03BEAE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515" y="1710620"/>
            <a:ext cx="7508970" cy="2793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006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838200" y="1482031"/>
            <a:ext cx="4738511" cy="1325563"/>
          </a:xfrm>
        </p:spPr>
        <p:txBody>
          <a:bodyPr/>
          <a:lstStyle/>
          <a:p>
            <a:r>
              <a:rPr lang="en-GB" dirty="0"/>
              <a:t>Safe Crossing</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9</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35157" t="37347" r="42765" b="31755"/>
          <a:stretch/>
        </p:blipFill>
        <p:spPr>
          <a:xfrm>
            <a:off x="7128000" y="972000"/>
            <a:ext cx="3960000" cy="5400000"/>
          </a:xfrm>
          <a:prstGeom prst="rect">
            <a:avLst/>
          </a:prstGeom>
        </p:spPr>
      </p:pic>
      <p:sp>
        <p:nvSpPr>
          <p:cNvPr id="19" name="Oval 18">
            <a:extLst>
              <a:ext uri="{FF2B5EF4-FFF2-40B4-BE49-F238E27FC236}">
                <a16:creationId xmlns:a16="http://schemas.microsoft.com/office/drawing/2014/main" id="{662217AC-B0F6-41CB-AEBE-29D708FF31DD}"/>
              </a:ext>
            </a:extLst>
          </p:cNvPr>
          <p:cNvSpPr>
            <a:spLocks noChangeAspect="1"/>
          </p:cNvSpPr>
          <p:nvPr/>
        </p:nvSpPr>
        <p:spPr>
          <a:xfrm rot="2179678">
            <a:off x="8359413" y="940927"/>
            <a:ext cx="623853" cy="62578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48A05BC-298E-4C84-86FF-79FD9744FC4C}"/>
              </a:ext>
            </a:extLst>
          </p:cNvPr>
          <p:cNvSpPr>
            <a:spLocks noChangeAspect="1"/>
          </p:cNvSpPr>
          <p:nvPr/>
        </p:nvSpPr>
        <p:spPr>
          <a:xfrm rot="18485042" flipV="1">
            <a:off x="9660959" y="5390361"/>
            <a:ext cx="642480" cy="60478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707858" y="2807594"/>
            <a:ext cx="5512319" cy="3139321"/>
          </a:xfrm>
          <a:prstGeom prst="rect">
            <a:avLst/>
          </a:prstGeom>
          <a:noFill/>
        </p:spPr>
        <p:txBody>
          <a:bodyPr wrap="square" rtlCol="0">
            <a:spAutoFit/>
          </a:bodyPr>
          <a:lstStyle/>
          <a:p>
            <a:pPr marL="285750" indent="-285750">
              <a:buFont typeface="Arial" panose="020B0604020202020204" pitchFamily="34" charset="0"/>
              <a:buChar char="•"/>
            </a:pPr>
            <a:r>
              <a:rPr lang="en-GB" dirty="0"/>
              <a:t>Centre of village at the junction of High Street, School Lane, Comberton Road and New Road. Not possible to install a controlled crossing because of the complex junction without massive changes and investment. Red “elephants” footprint suggested as a the best option.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err="1"/>
              <a:t>Haslingfield</a:t>
            </a:r>
            <a:r>
              <a:rPr lang="en-GB" dirty="0"/>
              <a:t> Road and Wimpole Road. Install road narrowing and change layby/pavement. Away from junction (similar to the narrowing at Wallis Garage)</a:t>
            </a:r>
          </a:p>
        </p:txBody>
      </p:sp>
      <p:pic>
        <p:nvPicPr>
          <p:cNvPr id="10" name="Picture 9">
            <a:extLst>
              <a:ext uri="{FF2B5EF4-FFF2-40B4-BE49-F238E27FC236}">
                <a16:creationId xmlns:a16="http://schemas.microsoft.com/office/drawing/2014/main" id="{6D3C8383-B830-4D0C-A2D0-7982CD1F3353}"/>
              </a:ext>
            </a:extLst>
          </p:cNvPr>
          <p:cNvPicPr/>
          <p:nvPr/>
        </p:nvPicPr>
        <p:blipFill>
          <a:blip r:embed="rId3"/>
          <a:stretch>
            <a:fillRect/>
          </a:stretch>
        </p:blipFill>
        <p:spPr>
          <a:xfrm>
            <a:off x="10939780" y="233389"/>
            <a:ext cx="828040" cy="1167130"/>
          </a:xfrm>
          <a:prstGeom prst="rect">
            <a:avLst/>
          </a:prstGeom>
        </p:spPr>
      </p:pic>
    </p:spTree>
    <p:extLst>
      <p:ext uri="{BB962C8B-B14F-4D97-AF65-F5344CB8AC3E}">
        <p14:creationId xmlns:p14="http://schemas.microsoft.com/office/powerpoint/2010/main" val="2474936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Safe Crossing Cost</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10</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4260127" y="4292990"/>
            <a:ext cx="3671744" cy="646331"/>
          </a:xfrm>
          <a:prstGeom prst="rect">
            <a:avLst/>
          </a:prstGeom>
          <a:noFill/>
        </p:spPr>
        <p:txBody>
          <a:bodyPr wrap="square" rtlCol="0">
            <a:spAutoFit/>
          </a:bodyPr>
          <a:lstStyle/>
          <a:p>
            <a:pPr marL="285750" indent="-285750">
              <a:buFont typeface="Arial" panose="020B0604020202020204" pitchFamily="34" charset="0"/>
              <a:buChar char="•"/>
            </a:pPr>
            <a:r>
              <a:rPr lang="en-GB" dirty="0" err="1"/>
              <a:t>Haslingfield</a:t>
            </a:r>
            <a:r>
              <a:rPr lang="en-GB" dirty="0"/>
              <a:t> Road /Wimpole Road only: £14-16k</a:t>
            </a:r>
          </a:p>
        </p:txBody>
      </p:sp>
      <p:pic>
        <p:nvPicPr>
          <p:cNvPr id="11" name="Picture 10">
            <a:extLst>
              <a:ext uri="{FF2B5EF4-FFF2-40B4-BE49-F238E27FC236}">
                <a16:creationId xmlns:a16="http://schemas.microsoft.com/office/drawing/2014/main" id="{F6795030-DA97-4A3E-9283-D3FD7865BD3A}"/>
              </a:ext>
            </a:extLst>
          </p:cNvPr>
          <p:cNvPicPr>
            <a:picLocks noChangeAspect="1"/>
          </p:cNvPicPr>
          <p:nvPr/>
        </p:nvPicPr>
        <p:blipFill>
          <a:blip r:embed="rId2"/>
          <a:stretch>
            <a:fillRect/>
          </a:stretch>
        </p:blipFill>
        <p:spPr>
          <a:xfrm>
            <a:off x="3452659" y="1690688"/>
            <a:ext cx="5286681" cy="1831606"/>
          </a:xfrm>
          <a:prstGeom prst="rect">
            <a:avLst/>
          </a:prstGeom>
        </p:spPr>
      </p:pic>
    </p:spTree>
    <p:extLst>
      <p:ext uri="{BB962C8B-B14F-4D97-AF65-F5344CB8AC3E}">
        <p14:creationId xmlns:p14="http://schemas.microsoft.com/office/powerpoint/2010/main" val="1471959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122766" y="1573036"/>
            <a:ext cx="6917267" cy="1325563"/>
          </a:xfrm>
        </p:spPr>
        <p:txBody>
          <a:bodyPr/>
          <a:lstStyle/>
          <a:p>
            <a:r>
              <a:rPr lang="en-GB" dirty="0"/>
              <a:t>Junction New Road/A603</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11</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58004" t="25694" r="19918" b="43408"/>
          <a:stretch/>
        </p:blipFill>
        <p:spPr>
          <a:xfrm>
            <a:off x="6922386" y="742555"/>
            <a:ext cx="3960000" cy="5400000"/>
          </a:xfrm>
          <a:prstGeom prst="rect">
            <a:avLst/>
          </a:prstGeom>
        </p:spPr>
      </p:pic>
      <p:sp>
        <p:nvSpPr>
          <p:cNvPr id="19" name="Oval 18">
            <a:extLst>
              <a:ext uri="{FF2B5EF4-FFF2-40B4-BE49-F238E27FC236}">
                <a16:creationId xmlns:a16="http://schemas.microsoft.com/office/drawing/2014/main" id="{662217AC-B0F6-41CB-AEBE-29D708FF31DD}"/>
              </a:ext>
            </a:extLst>
          </p:cNvPr>
          <p:cNvSpPr>
            <a:spLocks noChangeAspect="1"/>
          </p:cNvSpPr>
          <p:nvPr/>
        </p:nvSpPr>
        <p:spPr>
          <a:xfrm rot="2179678">
            <a:off x="9576239" y="2028456"/>
            <a:ext cx="623853" cy="62578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1309614" y="2778217"/>
            <a:ext cx="3671744" cy="2862322"/>
          </a:xfrm>
          <a:prstGeom prst="rect">
            <a:avLst/>
          </a:prstGeom>
          <a:noFill/>
        </p:spPr>
        <p:txBody>
          <a:bodyPr wrap="square" rtlCol="0">
            <a:spAutoFit/>
          </a:bodyPr>
          <a:lstStyle/>
          <a:p>
            <a:pPr marL="285750" indent="-285750">
              <a:buFont typeface="Arial" panose="020B0604020202020204" pitchFamily="34" charset="0"/>
              <a:buChar char="•"/>
            </a:pPr>
            <a:r>
              <a:rPr lang="en-GB" dirty="0"/>
              <a:t>Change junction so that farm vehicles or vehicle with trailers can use the junction.</a:t>
            </a:r>
          </a:p>
          <a:p>
            <a:pPr marL="285750" indent="-285750">
              <a:buFont typeface="Arial" panose="020B0604020202020204" pitchFamily="34" charset="0"/>
              <a:buChar char="•"/>
            </a:pPr>
            <a:r>
              <a:rPr lang="en-GB" dirty="0"/>
              <a:t>Safe crossing for cyclists, pedestrians etc</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Minimum cost £150k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Not feasible for the village to support this</a:t>
            </a:r>
          </a:p>
        </p:txBody>
      </p:sp>
    </p:spTree>
    <p:extLst>
      <p:ext uri="{BB962C8B-B14F-4D97-AF65-F5344CB8AC3E}">
        <p14:creationId xmlns:p14="http://schemas.microsoft.com/office/powerpoint/2010/main" val="1148731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201924" y="1702699"/>
            <a:ext cx="5652000" cy="1325563"/>
          </a:xfrm>
        </p:spPr>
        <p:txBody>
          <a:bodyPr/>
          <a:lstStyle/>
          <a:p>
            <a:r>
              <a:rPr lang="en-GB" dirty="0"/>
              <a:t>Parking Concerns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12</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27233" t="20011" r="20249" b="26784"/>
          <a:stretch/>
        </p:blipFill>
        <p:spPr>
          <a:xfrm>
            <a:off x="6096000" y="639000"/>
            <a:ext cx="5652000" cy="5580000"/>
          </a:xfrm>
          <a:prstGeom prst="rect">
            <a:avLst/>
          </a:prstGeom>
        </p:spPr>
      </p:pic>
      <p:sp>
        <p:nvSpPr>
          <p:cNvPr id="19" name="Oval 18">
            <a:extLst>
              <a:ext uri="{FF2B5EF4-FFF2-40B4-BE49-F238E27FC236}">
                <a16:creationId xmlns:a16="http://schemas.microsoft.com/office/drawing/2014/main" id="{662217AC-B0F6-41CB-AEBE-29D708FF31DD}"/>
              </a:ext>
            </a:extLst>
          </p:cNvPr>
          <p:cNvSpPr>
            <a:spLocks noChangeAspect="1"/>
          </p:cNvSpPr>
          <p:nvPr/>
        </p:nvSpPr>
        <p:spPr>
          <a:xfrm rot="1571351">
            <a:off x="10711680" y="2166909"/>
            <a:ext cx="623853" cy="130840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1021764" y="3258969"/>
            <a:ext cx="3671744" cy="2585323"/>
          </a:xfrm>
          <a:prstGeom prst="rect">
            <a:avLst/>
          </a:prstGeom>
          <a:noFill/>
        </p:spPr>
        <p:txBody>
          <a:bodyPr wrap="square" rtlCol="0">
            <a:spAutoFit/>
          </a:bodyPr>
          <a:lstStyle/>
          <a:p>
            <a:pPr marL="285750" indent="-285750">
              <a:buFont typeface="Arial" panose="020B0604020202020204" pitchFamily="34" charset="0"/>
              <a:buChar char="•"/>
            </a:pPr>
            <a:r>
              <a:rPr lang="en-GB" dirty="0"/>
              <a:t>Several locations where parking has been identified and reported as being a concern.</a:t>
            </a:r>
          </a:p>
          <a:p>
            <a:pPr marL="285750" indent="-285750">
              <a:buFont typeface="Arial" panose="020B0604020202020204" pitchFamily="34" charset="0"/>
              <a:buChar char="•"/>
            </a:pPr>
            <a:r>
              <a:rPr lang="en-GB" dirty="0"/>
              <a:t>Parking is available on the recreation ground and at Burwash.</a:t>
            </a:r>
          </a:p>
          <a:p>
            <a:pPr marL="285750" indent="-285750">
              <a:buFont typeface="Arial" panose="020B0604020202020204" pitchFamily="34" charset="0"/>
              <a:buChar char="•"/>
            </a:pPr>
            <a:r>
              <a:rPr lang="en-GB" dirty="0"/>
              <a:t>Yellow lines with parking restriction signs.</a:t>
            </a:r>
          </a:p>
          <a:p>
            <a:pPr marL="285750" indent="-285750">
              <a:buFont typeface="Arial" panose="020B0604020202020204" pitchFamily="34" charset="0"/>
              <a:buChar char="•"/>
            </a:pPr>
            <a:endParaRPr lang="en-GB" dirty="0"/>
          </a:p>
        </p:txBody>
      </p:sp>
      <p:sp>
        <p:nvSpPr>
          <p:cNvPr id="9" name="Oval 8">
            <a:extLst>
              <a:ext uri="{FF2B5EF4-FFF2-40B4-BE49-F238E27FC236}">
                <a16:creationId xmlns:a16="http://schemas.microsoft.com/office/drawing/2014/main" id="{B9395B37-7889-44CC-B8D2-B60E828177A0}"/>
              </a:ext>
            </a:extLst>
          </p:cNvPr>
          <p:cNvSpPr>
            <a:spLocks noChangeAspect="1"/>
          </p:cNvSpPr>
          <p:nvPr/>
        </p:nvSpPr>
        <p:spPr>
          <a:xfrm rot="2995669">
            <a:off x="8646366" y="4530245"/>
            <a:ext cx="623853" cy="130840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F0C1C565-724D-4689-A892-ED76C84098C2}"/>
              </a:ext>
            </a:extLst>
          </p:cNvPr>
          <p:cNvSpPr>
            <a:spLocks noChangeAspect="1"/>
          </p:cNvSpPr>
          <p:nvPr/>
        </p:nvSpPr>
        <p:spPr>
          <a:xfrm rot="7110108">
            <a:off x="8298674" y="2816510"/>
            <a:ext cx="623853" cy="130840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8E63813-0E4F-4DB1-AF59-47897659EC2E}"/>
              </a:ext>
            </a:extLst>
          </p:cNvPr>
          <p:cNvSpPr>
            <a:spLocks noChangeAspect="1"/>
          </p:cNvSpPr>
          <p:nvPr/>
        </p:nvSpPr>
        <p:spPr>
          <a:xfrm rot="4057730">
            <a:off x="7922677" y="1711277"/>
            <a:ext cx="623853" cy="1308408"/>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6D3C8383-B830-4D0C-A2D0-7982CD1F3353}"/>
              </a:ext>
            </a:extLst>
          </p:cNvPr>
          <p:cNvPicPr/>
          <p:nvPr/>
        </p:nvPicPr>
        <p:blipFill>
          <a:blip r:embed="rId3"/>
          <a:stretch>
            <a:fillRect/>
          </a:stretch>
        </p:blipFill>
        <p:spPr>
          <a:xfrm>
            <a:off x="10919960" y="277033"/>
            <a:ext cx="828040" cy="1167130"/>
          </a:xfrm>
          <a:prstGeom prst="rect">
            <a:avLst/>
          </a:prstGeom>
        </p:spPr>
      </p:pic>
    </p:spTree>
    <p:extLst>
      <p:ext uri="{BB962C8B-B14F-4D97-AF65-F5344CB8AC3E}">
        <p14:creationId xmlns:p14="http://schemas.microsoft.com/office/powerpoint/2010/main" val="259334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Parking Concerns Costs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13</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838200" y="2546191"/>
            <a:ext cx="3671744" cy="1477328"/>
          </a:xfrm>
          <a:prstGeom prst="rect">
            <a:avLst/>
          </a:prstGeom>
          <a:noFill/>
        </p:spPr>
        <p:txBody>
          <a:bodyPr wrap="square" rtlCol="0">
            <a:spAutoFit/>
          </a:bodyPr>
          <a:lstStyle/>
          <a:p>
            <a:pPr marL="285750" indent="-285750">
              <a:buFont typeface="Arial" panose="020B0604020202020204" pitchFamily="34" charset="0"/>
              <a:buChar char="•"/>
            </a:pPr>
            <a:r>
              <a:rPr lang="en-GB" dirty="0"/>
              <a:t>Would need a good road surface.</a:t>
            </a:r>
          </a:p>
          <a:p>
            <a:pPr marL="285750" indent="-285750">
              <a:buFont typeface="Arial" panose="020B0604020202020204" pitchFamily="34" charset="0"/>
              <a:buChar char="•"/>
            </a:pPr>
            <a:r>
              <a:rPr lang="en-GB" dirty="0"/>
              <a:t>£3-4k per road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Four locations would cost £12-16k</a:t>
            </a:r>
          </a:p>
          <a:p>
            <a:pPr marL="285750" indent="-285750">
              <a:buFont typeface="Arial" panose="020B0604020202020204" pitchFamily="34" charset="0"/>
              <a:buChar char="•"/>
            </a:pPr>
            <a:endParaRPr lang="en-GB" dirty="0"/>
          </a:p>
        </p:txBody>
      </p:sp>
      <p:pic>
        <p:nvPicPr>
          <p:cNvPr id="2052" name="Picture 4" descr="New double-yellow lines to be painted in Portsmouth - will they be ...">
            <a:extLst>
              <a:ext uri="{FF2B5EF4-FFF2-40B4-BE49-F238E27FC236}">
                <a16:creationId xmlns:a16="http://schemas.microsoft.com/office/drawing/2014/main" id="{2429587F-64D6-4955-93B0-BA2B010AC9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1129" y="2039553"/>
            <a:ext cx="4151169" cy="2938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4160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103754" y="1294394"/>
            <a:ext cx="6375400" cy="1325563"/>
          </a:xfrm>
        </p:spPr>
        <p:txBody>
          <a:bodyPr/>
          <a:lstStyle/>
          <a:p>
            <a:r>
              <a:rPr lang="en-GB" dirty="0"/>
              <a:t>Speed Monitors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14</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27233" t="20011" r="20249" b="26784"/>
          <a:stretch/>
        </p:blipFill>
        <p:spPr>
          <a:xfrm>
            <a:off x="6096000" y="639000"/>
            <a:ext cx="5652000" cy="5580000"/>
          </a:xfrm>
          <a:prstGeom prst="rect">
            <a:avLst/>
          </a:prstGeom>
        </p:spPr>
      </p:pic>
      <p:sp>
        <p:nvSpPr>
          <p:cNvPr id="23" name="TextBox 22">
            <a:extLst>
              <a:ext uri="{FF2B5EF4-FFF2-40B4-BE49-F238E27FC236}">
                <a16:creationId xmlns:a16="http://schemas.microsoft.com/office/drawing/2014/main" id="{0001F3DB-9890-4F03-8A47-6580758C7426}"/>
              </a:ext>
            </a:extLst>
          </p:cNvPr>
          <p:cNvSpPr txBox="1"/>
          <p:nvPr/>
        </p:nvSpPr>
        <p:spPr>
          <a:xfrm>
            <a:off x="776477" y="2525681"/>
            <a:ext cx="5100362" cy="3693319"/>
          </a:xfrm>
          <a:prstGeom prst="rect">
            <a:avLst/>
          </a:prstGeom>
          <a:noFill/>
        </p:spPr>
        <p:txBody>
          <a:bodyPr wrap="square" rtlCol="0">
            <a:spAutoFit/>
          </a:bodyPr>
          <a:lstStyle/>
          <a:p>
            <a:pPr marL="285750" indent="-285750">
              <a:buFont typeface="Arial" panose="020B0604020202020204" pitchFamily="34" charset="0"/>
              <a:buChar char="•"/>
            </a:pPr>
            <a:r>
              <a:rPr lang="en-GB" dirty="0"/>
              <a:t>We have one Mobile or Moveable Vehicle Activated Sign (MVAS) or Speed Feedback Sign</a:t>
            </a:r>
          </a:p>
          <a:p>
            <a:pPr marL="285750" indent="-285750">
              <a:buFont typeface="Arial" panose="020B0604020202020204" pitchFamily="34" charset="0"/>
              <a:buChar char="•"/>
            </a:pPr>
            <a:r>
              <a:rPr lang="en-GB" dirty="0"/>
              <a:t>Install more MVAS signs to remind drivers of speeds on roads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Current locations where we can install our MVAS include: Comberton Road (3), New Road (2), </a:t>
            </a:r>
            <a:r>
              <a:rPr lang="en-GB" dirty="0" err="1"/>
              <a:t>Haslingfield</a:t>
            </a:r>
            <a:r>
              <a:rPr lang="en-GB" dirty="0"/>
              <a:t> Road (1), High Street (1), Wimpole Road (1)</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Not approved: Wimpole Road Hamlet (50 mph, old lampposts), Cambridge Road (old lampposts)</a:t>
            </a:r>
          </a:p>
          <a:p>
            <a:pPr marL="285750" indent="-285750">
              <a:buFont typeface="Arial" panose="020B0604020202020204" pitchFamily="34" charset="0"/>
              <a:buChar char="•"/>
            </a:pPr>
            <a:endParaRPr lang="en-GB" dirty="0"/>
          </a:p>
        </p:txBody>
      </p:sp>
      <p:sp>
        <p:nvSpPr>
          <p:cNvPr id="9" name="Oval 8">
            <a:extLst>
              <a:ext uri="{FF2B5EF4-FFF2-40B4-BE49-F238E27FC236}">
                <a16:creationId xmlns:a16="http://schemas.microsoft.com/office/drawing/2014/main" id="{B9395B37-7889-44CC-B8D2-B60E828177A0}"/>
              </a:ext>
            </a:extLst>
          </p:cNvPr>
          <p:cNvSpPr>
            <a:spLocks noChangeAspect="1"/>
          </p:cNvSpPr>
          <p:nvPr/>
        </p:nvSpPr>
        <p:spPr>
          <a:xfrm rot="2995669">
            <a:off x="7646851" y="5172066"/>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455BA67-1F8E-47CD-AA88-53D0D2B4BDE7}"/>
              </a:ext>
            </a:extLst>
          </p:cNvPr>
          <p:cNvSpPr>
            <a:spLocks noChangeAspect="1"/>
          </p:cNvSpPr>
          <p:nvPr/>
        </p:nvSpPr>
        <p:spPr>
          <a:xfrm rot="2995669">
            <a:off x="7807506" y="584223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B6C9C982-A494-4822-A96A-603AA3EDF05C}"/>
              </a:ext>
            </a:extLst>
          </p:cNvPr>
          <p:cNvSpPr>
            <a:spLocks noChangeAspect="1"/>
          </p:cNvSpPr>
          <p:nvPr/>
        </p:nvSpPr>
        <p:spPr>
          <a:xfrm rot="2995669">
            <a:off x="9742214" y="206440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FAED4A2-BAFE-4693-A795-45459CCD649A}"/>
              </a:ext>
            </a:extLst>
          </p:cNvPr>
          <p:cNvSpPr>
            <a:spLocks noChangeAspect="1"/>
          </p:cNvSpPr>
          <p:nvPr/>
        </p:nvSpPr>
        <p:spPr>
          <a:xfrm rot="2995669">
            <a:off x="6190523" y="1394234"/>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78053F2-87A7-4C17-BC21-4A5E2635429F}"/>
              </a:ext>
            </a:extLst>
          </p:cNvPr>
          <p:cNvSpPr>
            <a:spLocks noChangeAspect="1"/>
          </p:cNvSpPr>
          <p:nvPr/>
        </p:nvSpPr>
        <p:spPr>
          <a:xfrm rot="2995669">
            <a:off x="8142014" y="2140962"/>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392750F1-0055-4155-95CF-D5EB33F48F9C}"/>
              </a:ext>
            </a:extLst>
          </p:cNvPr>
          <p:cNvSpPr>
            <a:spLocks noChangeAspect="1"/>
          </p:cNvSpPr>
          <p:nvPr/>
        </p:nvSpPr>
        <p:spPr>
          <a:xfrm rot="2995669">
            <a:off x="8682015" y="3384514"/>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1D71141-B0B3-42B4-BFFE-D851F9DEBD2E}"/>
              </a:ext>
            </a:extLst>
          </p:cNvPr>
          <p:cNvSpPr>
            <a:spLocks noChangeAspect="1"/>
          </p:cNvSpPr>
          <p:nvPr/>
        </p:nvSpPr>
        <p:spPr>
          <a:xfrm rot="2995669">
            <a:off x="10673396" y="254297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6D3C8383-B830-4D0C-A2D0-7982CD1F3353}"/>
              </a:ext>
            </a:extLst>
          </p:cNvPr>
          <p:cNvPicPr/>
          <p:nvPr/>
        </p:nvPicPr>
        <p:blipFill>
          <a:blip r:embed="rId3"/>
          <a:stretch>
            <a:fillRect/>
          </a:stretch>
        </p:blipFill>
        <p:spPr>
          <a:xfrm>
            <a:off x="10939780" y="282857"/>
            <a:ext cx="828040" cy="1167130"/>
          </a:xfrm>
          <a:prstGeom prst="rect">
            <a:avLst/>
          </a:prstGeom>
        </p:spPr>
      </p:pic>
    </p:spTree>
    <p:extLst>
      <p:ext uri="{BB962C8B-B14F-4D97-AF65-F5344CB8AC3E}">
        <p14:creationId xmlns:p14="http://schemas.microsoft.com/office/powerpoint/2010/main" val="316754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Speed Monitor</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15</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756051" y="2274838"/>
            <a:ext cx="3671744" cy="2308324"/>
          </a:xfrm>
          <a:prstGeom prst="rect">
            <a:avLst/>
          </a:prstGeom>
          <a:noFill/>
        </p:spPr>
        <p:txBody>
          <a:bodyPr wrap="square" rtlCol="0">
            <a:spAutoFit/>
          </a:bodyPr>
          <a:lstStyle/>
          <a:p>
            <a:pPr marL="285750" indent="-285750">
              <a:buFont typeface="Arial" panose="020B0604020202020204" pitchFamily="34" charset="0"/>
              <a:buChar char="•"/>
            </a:pPr>
            <a:r>
              <a:rPr lang="en-GB" dirty="0"/>
              <a:t>Purchase price is £3k per sign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could buy 4 or 5 more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Battery needs charging every two weeks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3076" name="Picture 4">
            <a:extLst>
              <a:ext uri="{FF2B5EF4-FFF2-40B4-BE49-F238E27FC236}">
                <a16:creationId xmlns:a16="http://schemas.microsoft.com/office/drawing/2014/main" id="{733C8363-1E57-43A2-ABCA-CC6D818B7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3086" y="1899860"/>
            <a:ext cx="5194513" cy="3772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506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444000" y="1452654"/>
            <a:ext cx="5257800" cy="1325563"/>
          </a:xfrm>
        </p:spPr>
        <p:txBody>
          <a:bodyPr/>
          <a:lstStyle/>
          <a:p>
            <a:r>
              <a:rPr lang="en-GB" dirty="0" err="1"/>
              <a:t>Speedwatch</a:t>
            </a:r>
            <a:endParaRPr lang="en-GB" dirty="0"/>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16</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27233" t="20011" r="20249" b="26784"/>
          <a:stretch/>
        </p:blipFill>
        <p:spPr>
          <a:xfrm>
            <a:off x="6096000" y="639000"/>
            <a:ext cx="5652000" cy="5580000"/>
          </a:xfrm>
          <a:prstGeom prst="rect">
            <a:avLst/>
          </a:prstGeom>
        </p:spPr>
      </p:pic>
      <p:sp>
        <p:nvSpPr>
          <p:cNvPr id="23" name="TextBox 22">
            <a:extLst>
              <a:ext uri="{FF2B5EF4-FFF2-40B4-BE49-F238E27FC236}">
                <a16:creationId xmlns:a16="http://schemas.microsoft.com/office/drawing/2014/main" id="{0001F3DB-9890-4F03-8A47-6580758C7426}"/>
              </a:ext>
            </a:extLst>
          </p:cNvPr>
          <p:cNvSpPr txBox="1"/>
          <p:nvPr/>
        </p:nvSpPr>
        <p:spPr>
          <a:xfrm>
            <a:off x="779827" y="2663031"/>
            <a:ext cx="5201873" cy="3693319"/>
          </a:xfrm>
          <a:prstGeom prst="rect">
            <a:avLst/>
          </a:prstGeom>
          <a:noFill/>
        </p:spPr>
        <p:txBody>
          <a:bodyPr wrap="square" rtlCol="0">
            <a:spAutoFit/>
          </a:bodyPr>
          <a:lstStyle/>
          <a:p>
            <a:pPr marL="285750" indent="-285750">
              <a:buFont typeface="Arial" panose="020B0604020202020204" pitchFamily="34" charset="0"/>
              <a:buChar char="•"/>
            </a:pPr>
            <a:r>
              <a:rPr lang="en-GB" dirty="0"/>
              <a:t>We can use MVAS equipment for </a:t>
            </a:r>
            <a:r>
              <a:rPr lang="en-GB" dirty="0" err="1"/>
              <a:t>speedwatch</a:t>
            </a:r>
            <a:r>
              <a:rPr lang="en-GB" dirty="0"/>
              <a:t> and also have an additional monitor for </a:t>
            </a:r>
            <a:r>
              <a:rPr lang="en-GB" dirty="0" err="1"/>
              <a:t>speedwatch</a:t>
            </a:r>
            <a:endParaRPr lang="en-GB" dirty="0"/>
          </a:p>
          <a:p>
            <a:pPr marL="285750" indent="-285750">
              <a:buFont typeface="Arial" panose="020B0604020202020204" pitchFamily="34" charset="0"/>
              <a:buChar char="•"/>
            </a:pPr>
            <a:r>
              <a:rPr lang="en-GB" dirty="0"/>
              <a:t>We have a number of approved </a:t>
            </a:r>
            <a:r>
              <a:rPr lang="en-GB" dirty="0" err="1"/>
              <a:t>speedwatch</a:t>
            </a:r>
            <a:r>
              <a:rPr lang="en-GB" dirty="0"/>
              <a:t> sites and applied for more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Current locations where we can </a:t>
            </a:r>
            <a:r>
              <a:rPr lang="en-GB" dirty="0" err="1"/>
              <a:t>Speedwatch</a:t>
            </a:r>
            <a:r>
              <a:rPr lang="en-GB" dirty="0"/>
              <a:t> include: Comberton Road (1), New Road (21, </a:t>
            </a:r>
            <a:r>
              <a:rPr lang="en-GB" dirty="0" err="1"/>
              <a:t>Haslingfield</a:t>
            </a:r>
            <a:r>
              <a:rPr lang="en-GB" dirty="0"/>
              <a:t> Road (1), High Street (1)</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Awaiting approval: Wimpole Road (30 mph), Cambridge Road (40 mph), Comberton Road (2 more further out)</a:t>
            </a:r>
          </a:p>
          <a:p>
            <a:pPr marL="285750" indent="-285750">
              <a:buFont typeface="Arial" panose="020B0604020202020204" pitchFamily="34" charset="0"/>
              <a:buChar char="•"/>
            </a:pPr>
            <a:endParaRPr lang="en-GB" dirty="0"/>
          </a:p>
        </p:txBody>
      </p:sp>
      <p:sp>
        <p:nvSpPr>
          <p:cNvPr id="9" name="Oval 8">
            <a:extLst>
              <a:ext uri="{FF2B5EF4-FFF2-40B4-BE49-F238E27FC236}">
                <a16:creationId xmlns:a16="http://schemas.microsoft.com/office/drawing/2014/main" id="{B9395B37-7889-44CC-B8D2-B60E828177A0}"/>
              </a:ext>
            </a:extLst>
          </p:cNvPr>
          <p:cNvSpPr>
            <a:spLocks noChangeAspect="1"/>
          </p:cNvSpPr>
          <p:nvPr/>
        </p:nvSpPr>
        <p:spPr>
          <a:xfrm rot="2995669">
            <a:off x="7646851" y="5172066"/>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455BA67-1F8E-47CD-AA88-53D0D2B4BDE7}"/>
              </a:ext>
            </a:extLst>
          </p:cNvPr>
          <p:cNvSpPr>
            <a:spLocks noChangeAspect="1"/>
          </p:cNvSpPr>
          <p:nvPr/>
        </p:nvSpPr>
        <p:spPr>
          <a:xfrm rot="2995669">
            <a:off x="7807506" y="584223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B6C9C982-A494-4822-A96A-603AA3EDF05C}"/>
              </a:ext>
            </a:extLst>
          </p:cNvPr>
          <p:cNvSpPr>
            <a:spLocks noChangeAspect="1"/>
          </p:cNvSpPr>
          <p:nvPr/>
        </p:nvSpPr>
        <p:spPr>
          <a:xfrm rot="2995669">
            <a:off x="9742214" y="206440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FAED4A2-BAFE-4693-A795-45459CCD649A}"/>
              </a:ext>
            </a:extLst>
          </p:cNvPr>
          <p:cNvSpPr>
            <a:spLocks noChangeAspect="1"/>
          </p:cNvSpPr>
          <p:nvPr/>
        </p:nvSpPr>
        <p:spPr>
          <a:xfrm rot="2995669">
            <a:off x="6190523" y="1394234"/>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78053F2-87A7-4C17-BC21-4A5E2635429F}"/>
              </a:ext>
            </a:extLst>
          </p:cNvPr>
          <p:cNvSpPr>
            <a:spLocks noChangeAspect="1"/>
          </p:cNvSpPr>
          <p:nvPr/>
        </p:nvSpPr>
        <p:spPr>
          <a:xfrm rot="2995669">
            <a:off x="8142014" y="2140962"/>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392750F1-0055-4155-95CF-D5EB33F48F9C}"/>
              </a:ext>
            </a:extLst>
          </p:cNvPr>
          <p:cNvSpPr>
            <a:spLocks noChangeAspect="1"/>
          </p:cNvSpPr>
          <p:nvPr/>
        </p:nvSpPr>
        <p:spPr>
          <a:xfrm rot="2995669">
            <a:off x="8682015" y="3384514"/>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1D71141-B0B3-42B4-BFFE-D851F9DEBD2E}"/>
              </a:ext>
            </a:extLst>
          </p:cNvPr>
          <p:cNvSpPr>
            <a:spLocks noChangeAspect="1"/>
          </p:cNvSpPr>
          <p:nvPr/>
        </p:nvSpPr>
        <p:spPr>
          <a:xfrm rot="2995669">
            <a:off x="10673396" y="2542973"/>
            <a:ext cx="479971" cy="470489"/>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6D3C8383-B830-4D0C-A2D0-7982CD1F3353}"/>
              </a:ext>
            </a:extLst>
          </p:cNvPr>
          <p:cNvPicPr/>
          <p:nvPr/>
        </p:nvPicPr>
        <p:blipFill>
          <a:blip r:embed="rId3"/>
          <a:stretch>
            <a:fillRect/>
          </a:stretch>
        </p:blipFill>
        <p:spPr>
          <a:xfrm>
            <a:off x="10919960" y="285524"/>
            <a:ext cx="828040" cy="1167130"/>
          </a:xfrm>
          <a:prstGeom prst="rect">
            <a:avLst/>
          </a:prstGeom>
        </p:spPr>
      </p:pic>
    </p:spTree>
    <p:extLst>
      <p:ext uri="{BB962C8B-B14F-4D97-AF65-F5344CB8AC3E}">
        <p14:creationId xmlns:p14="http://schemas.microsoft.com/office/powerpoint/2010/main" val="2234377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a:xfrm>
            <a:off x="444000" y="1454405"/>
            <a:ext cx="4761089" cy="1325563"/>
          </a:xfrm>
        </p:spPr>
        <p:txBody>
          <a:bodyPr/>
          <a:lstStyle/>
          <a:p>
            <a:r>
              <a:rPr lang="en-GB" dirty="0"/>
              <a:t>Pollution</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17</a:t>
            </a:fld>
            <a:endParaRPr lang="en-GB"/>
          </a:p>
        </p:txBody>
      </p:sp>
      <p:pic>
        <p:nvPicPr>
          <p:cNvPr id="14" name="Picture 13">
            <a:extLst>
              <a:ext uri="{FF2B5EF4-FFF2-40B4-BE49-F238E27FC236}">
                <a16:creationId xmlns:a16="http://schemas.microsoft.com/office/drawing/2014/main" id="{CD578A01-54E9-4267-A058-F8B521353C2B}"/>
              </a:ext>
            </a:extLst>
          </p:cNvPr>
          <p:cNvPicPr>
            <a:picLocks noChangeAspect="1"/>
          </p:cNvPicPr>
          <p:nvPr/>
        </p:nvPicPr>
        <p:blipFill rotWithShape="1">
          <a:blip r:embed="rId2"/>
          <a:srcRect l="27233" t="20011" r="20249" b="26784"/>
          <a:stretch/>
        </p:blipFill>
        <p:spPr>
          <a:xfrm>
            <a:off x="6096000" y="639000"/>
            <a:ext cx="5652000" cy="5580000"/>
          </a:xfrm>
          <a:prstGeom prst="rect">
            <a:avLst/>
          </a:prstGeom>
        </p:spPr>
      </p:pic>
      <p:sp>
        <p:nvSpPr>
          <p:cNvPr id="23" name="TextBox 22">
            <a:extLst>
              <a:ext uri="{FF2B5EF4-FFF2-40B4-BE49-F238E27FC236}">
                <a16:creationId xmlns:a16="http://schemas.microsoft.com/office/drawing/2014/main" id="{0001F3DB-9890-4F03-8A47-6580758C7426}"/>
              </a:ext>
            </a:extLst>
          </p:cNvPr>
          <p:cNvSpPr txBox="1"/>
          <p:nvPr/>
        </p:nvSpPr>
        <p:spPr>
          <a:xfrm>
            <a:off x="710894" y="2435422"/>
            <a:ext cx="5204483" cy="3693319"/>
          </a:xfrm>
          <a:prstGeom prst="rect">
            <a:avLst/>
          </a:prstGeom>
          <a:noFill/>
        </p:spPr>
        <p:txBody>
          <a:bodyPr wrap="square" rtlCol="0">
            <a:spAutoFit/>
          </a:bodyPr>
          <a:lstStyle/>
          <a:p>
            <a:pPr marL="285750" indent="-285750">
              <a:buFont typeface="Arial" panose="020B0604020202020204" pitchFamily="34" charset="0"/>
              <a:buChar char="•"/>
            </a:pPr>
            <a:r>
              <a:rPr lang="en-GB" dirty="0"/>
              <a:t>Vehicle volume at the beginning of the year were so high that road capacity (720 per hour) was reached.</a:t>
            </a:r>
          </a:p>
          <a:p>
            <a:pPr marL="285750" indent="-285750">
              <a:buFont typeface="Arial" panose="020B0604020202020204" pitchFamily="34" charset="0"/>
              <a:buChar char="•"/>
            </a:pPr>
            <a:r>
              <a:rPr lang="en-GB" dirty="0"/>
              <a:t>Result, queuing traffic on Comberton Road, New Road, Wimpole Road, Cambridge Road</a:t>
            </a:r>
          </a:p>
          <a:p>
            <a:pPr marL="285750" indent="-285750">
              <a:buFont typeface="Arial" panose="020B0604020202020204" pitchFamily="34" charset="0"/>
              <a:buChar char="•"/>
            </a:pPr>
            <a:r>
              <a:rPr lang="en-GB" dirty="0"/>
              <a:t>Pollution is likely to be an issue in front of the school and along Wimpole Road</a:t>
            </a:r>
          </a:p>
          <a:p>
            <a:pPr marL="285750" indent="-285750">
              <a:buFont typeface="Arial" panose="020B0604020202020204" pitchFamily="34" charset="0"/>
              <a:buChar char="•"/>
            </a:pPr>
            <a:r>
              <a:rPr lang="en-GB" dirty="0"/>
              <a:t>Traffic volume is hard for Barton to control but likely to increase if we get back to normal traffic patterns and with development at Cambourne West, Bourne Airfield, Orwell, Comberton, St Neots.</a:t>
            </a:r>
          </a:p>
          <a:p>
            <a:pPr marL="285750" indent="-285750">
              <a:buFont typeface="Arial" panose="020B0604020202020204" pitchFamily="34" charset="0"/>
              <a:buChar char="•"/>
            </a:pPr>
            <a:endParaRPr lang="en-GB" dirty="0"/>
          </a:p>
        </p:txBody>
      </p:sp>
      <p:sp>
        <p:nvSpPr>
          <p:cNvPr id="9" name="Oval 8">
            <a:extLst>
              <a:ext uri="{FF2B5EF4-FFF2-40B4-BE49-F238E27FC236}">
                <a16:creationId xmlns:a16="http://schemas.microsoft.com/office/drawing/2014/main" id="{B9395B37-7889-44CC-B8D2-B60E828177A0}"/>
              </a:ext>
            </a:extLst>
          </p:cNvPr>
          <p:cNvSpPr>
            <a:spLocks noChangeAspect="1"/>
          </p:cNvSpPr>
          <p:nvPr/>
        </p:nvSpPr>
        <p:spPr>
          <a:xfrm rot="3216510">
            <a:off x="8877017" y="4097016"/>
            <a:ext cx="479971" cy="1860094"/>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78053F2-87A7-4C17-BC21-4A5E2635429F}"/>
              </a:ext>
            </a:extLst>
          </p:cNvPr>
          <p:cNvSpPr>
            <a:spLocks noChangeAspect="1"/>
          </p:cNvSpPr>
          <p:nvPr/>
        </p:nvSpPr>
        <p:spPr>
          <a:xfrm rot="4771234">
            <a:off x="8330493" y="1301713"/>
            <a:ext cx="479971" cy="2102191"/>
          </a:xfrm>
          <a:prstGeom prst="ellipse">
            <a:avLst/>
          </a:prstGeom>
          <a:solidFill>
            <a:srgbClr val="FFFF00">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6D3C8383-B830-4D0C-A2D0-7982CD1F3353}"/>
              </a:ext>
            </a:extLst>
          </p:cNvPr>
          <p:cNvPicPr/>
          <p:nvPr/>
        </p:nvPicPr>
        <p:blipFill>
          <a:blip r:embed="rId3"/>
          <a:stretch>
            <a:fillRect/>
          </a:stretch>
        </p:blipFill>
        <p:spPr>
          <a:xfrm>
            <a:off x="10919960" y="287275"/>
            <a:ext cx="828040" cy="1167130"/>
          </a:xfrm>
          <a:prstGeom prst="rect">
            <a:avLst/>
          </a:prstGeom>
        </p:spPr>
      </p:pic>
    </p:spTree>
    <p:extLst>
      <p:ext uri="{BB962C8B-B14F-4D97-AF65-F5344CB8AC3E}">
        <p14:creationId xmlns:p14="http://schemas.microsoft.com/office/powerpoint/2010/main" val="2323699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Pollution Monitor</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18</a:t>
            </a:fld>
            <a:endParaRPr lang="en-GB"/>
          </a:p>
        </p:txBody>
      </p:sp>
      <p:sp>
        <p:nvSpPr>
          <p:cNvPr id="23" name="TextBox 22">
            <a:extLst>
              <a:ext uri="{FF2B5EF4-FFF2-40B4-BE49-F238E27FC236}">
                <a16:creationId xmlns:a16="http://schemas.microsoft.com/office/drawing/2014/main" id="{0001F3DB-9890-4F03-8A47-6580758C7426}"/>
              </a:ext>
            </a:extLst>
          </p:cNvPr>
          <p:cNvSpPr txBox="1"/>
          <p:nvPr/>
        </p:nvSpPr>
        <p:spPr>
          <a:xfrm>
            <a:off x="733472" y="1629478"/>
            <a:ext cx="5124401" cy="4247317"/>
          </a:xfrm>
          <a:prstGeom prst="rect">
            <a:avLst/>
          </a:prstGeom>
          <a:noFill/>
        </p:spPr>
        <p:txBody>
          <a:bodyPr wrap="square" rtlCol="0">
            <a:spAutoFit/>
          </a:bodyPr>
          <a:lstStyle/>
          <a:p>
            <a:pPr marL="285750" indent="-285750">
              <a:buFont typeface="Arial" panose="020B0604020202020204" pitchFamily="34" charset="0"/>
              <a:buChar char="•"/>
            </a:pPr>
            <a:r>
              <a:rPr lang="en-GB" dirty="0"/>
              <a:t>South </a:t>
            </a:r>
            <a:r>
              <a:rPr lang="en-GB" dirty="0" err="1"/>
              <a:t>Cambs</a:t>
            </a:r>
            <a:r>
              <a:rPr lang="en-GB" dirty="0"/>
              <a:t> District Council pilot scheme to monitor pollution in </a:t>
            </a:r>
            <a:r>
              <a:rPr lang="en-GB" dirty="0" err="1"/>
              <a:t>Harston</a:t>
            </a:r>
            <a:r>
              <a:rPr lang="en-GB" dirty="0"/>
              <a:t> on the A10</a:t>
            </a:r>
          </a:p>
          <a:p>
            <a:pPr marL="285750" indent="-285750">
              <a:buFont typeface="Arial" panose="020B0604020202020204" pitchFamily="34" charset="0"/>
              <a:buChar char="•"/>
            </a:pPr>
            <a:r>
              <a:rPr lang="en-GB" dirty="0"/>
              <a:t>Hand held monitors cost ~£200</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have no bench mark data for pollution in Barton.)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Handheld monitor is relatively easy to fund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Other measures are to encourage more cycling, walking, engage with city schools to have school bus runs rather than parents driving children into Cambridge. Support local lobbying for </a:t>
            </a:r>
            <a:r>
              <a:rPr lang="en-GB" dirty="0" err="1"/>
              <a:t>Girton</a:t>
            </a:r>
            <a:r>
              <a:rPr lang="en-GB" dirty="0"/>
              <a:t> interchange</a:t>
            </a:r>
          </a:p>
          <a:p>
            <a:pPr marL="285750" indent="-285750">
              <a:buFont typeface="Arial" panose="020B0604020202020204" pitchFamily="34" charset="0"/>
              <a:buChar char="•"/>
            </a:pPr>
            <a:endParaRPr lang="en-GB" dirty="0"/>
          </a:p>
        </p:txBody>
      </p:sp>
      <p:pic>
        <p:nvPicPr>
          <p:cNvPr id="4098" name="Picture 2" descr="Small, portable sensors allow users to monitor exposure to ...">
            <a:extLst>
              <a:ext uri="{FF2B5EF4-FFF2-40B4-BE49-F238E27FC236}">
                <a16:creationId xmlns:a16="http://schemas.microsoft.com/office/drawing/2014/main" id="{BB6450C4-2983-48C3-BDFA-3260E75954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112" y="158115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urpose Built Integrated Outdoor Air Quality Monitors">
            <a:extLst>
              <a:ext uri="{FF2B5EF4-FFF2-40B4-BE49-F238E27FC236}">
                <a16:creationId xmlns:a16="http://schemas.microsoft.com/office/drawing/2014/main" id="{364FFCFD-9BCB-42EB-9654-089F80A1FD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7587" y="3821112"/>
            <a:ext cx="2476500"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1116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644B-14F2-484A-9EE9-8C4A9D35CFAA}"/>
              </a:ext>
            </a:extLst>
          </p:cNvPr>
          <p:cNvSpPr>
            <a:spLocks noGrp="1"/>
          </p:cNvSpPr>
          <p:nvPr>
            <p:ph type="title"/>
          </p:nvPr>
        </p:nvSpPr>
        <p:spPr/>
        <p:txBody>
          <a:bodyPr/>
          <a:lstStyle/>
          <a:p>
            <a:r>
              <a:rPr lang="en-GB" dirty="0"/>
              <a:t>What are your priorities?</a:t>
            </a:r>
          </a:p>
        </p:txBody>
      </p:sp>
      <p:sp>
        <p:nvSpPr>
          <p:cNvPr id="4" name="Date Placeholder 3">
            <a:extLst>
              <a:ext uri="{FF2B5EF4-FFF2-40B4-BE49-F238E27FC236}">
                <a16:creationId xmlns:a16="http://schemas.microsoft.com/office/drawing/2014/main" id="{B1E3E1D5-B38E-4120-B3AB-0C3699DD06DB}"/>
              </a:ext>
            </a:extLst>
          </p:cNvPr>
          <p:cNvSpPr>
            <a:spLocks noGrp="1"/>
          </p:cNvSpPr>
          <p:nvPr>
            <p:ph type="dt" sz="half" idx="10"/>
          </p:nvPr>
        </p:nvSpPr>
        <p:spPr/>
        <p:txBody>
          <a:bodyPr/>
          <a:lstStyle/>
          <a:p>
            <a:r>
              <a:rPr lang="en-GB"/>
              <a:t>03/08/2020</a:t>
            </a:r>
          </a:p>
        </p:txBody>
      </p:sp>
      <p:sp>
        <p:nvSpPr>
          <p:cNvPr id="5" name="Footer Placeholder 4">
            <a:extLst>
              <a:ext uri="{FF2B5EF4-FFF2-40B4-BE49-F238E27FC236}">
                <a16:creationId xmlns:a16="http://schemas.microsoft.com/office/drawing/2014/main" id="{F365CA5B-0658-46D5-BA80-AB063DFF3B6E}"/>
              </a:ext>
            </a:extLst>
          </p:cNvPr>
          <p:cNvSpPr>
            <a:spLocks noGrp="1"/>
          </p:cNvSpPr>
          <p:nvPr>
            <p:ph type="ftr" sz="quarter" idx="11"/>
          </p:nvPr>
        </p:nvSpPr>
        <p:spPr/>
        <p:txBody>
          <a:bodyPr/>
          <a:lstStyle/>
          <a:p>
            <a:r>
              <a:rPr lang="en-GB"/>
              <a:t>Traffic</a:t>
            </a:r>
            <a:endParaRPr lang="en-GB" dirty="0"/>
          </a:p>
        </p:txBody>
      </p:sp>
      <p:sp>
        <p:nvSpPr>
          <p:cNvPr id="6" name="Slide Number Placeholder 5">
            <a:extLst>
              <a:ext uri="{FF2B5EF4-FFF2-40B4-BE49-F238E27FC236}">
                <a16:creationId xmlns:a16="http://schemas.microsoft.com/office/drawing/2014/main" id="{A0DBBD13-BB04-4252-ACC6-5CB20CAAC458}"/>
              </a:ext>
            </a:extLst>
          </p:cNvPr>
          <p:cNvSpPr>
            <a:spLocks noGrp="1"/>
          </p:cNvSpPr>
          <p:nvPr>
            <p:ph type="sldNum" sz="quarter" idx="12"/>
          </p:nvPr>
        </p:nvSpPr>
        <p:spPr/>
        <p:txBody>
          <a:bodyPr/>
          <a:lstStyle/>
          <a:p>
            <a:fld id="{D3904280-0663-439A-A30C-884DEE76B7E3}" type="slidenum">
              <a:rPr lang="en-GB" smtClean="0"/>
              <a:t>19</a:t>
            </a:fld>
            <a:endParaRPr lang="en-GB"/>
          </a:p>
        </p:txBody>
      </p:sp>
      <p:graphicFrame>
        <p:nvGraphicFramePr>
          <p:cNvPr id="8" name="Table 8">
            <a:extLst>
              <a:ext uri="{FF2B5EF4-FFF2-40B4-BE49-F238E27FC236}">
                <a16:creationId xmlns:a16="http://schemas.microsoft.com/office/drawing/2014/main" id="{AC952BAA-3FB3-4B98-AFF5-1BD91B74A061}"/>
              </a:ext>
            </a:extLst>
          </p:cNvPr>
          <p:cNvGraphicFramePr>
            <a:graphicFrameLocks noGrp="1"/>
          </p:cNvGraphicFramePr>
          <p:nvPr>
            <p:extLst>
              <p:ext uri="{D42A27DB-BD31-4B8C-83A1-F6EECF244321}">
                <p14:modId xmlns:p14="http://schemas.microsoft.com/office/powerpoint/2010/main" val="2290666691"/>
              </p:ext>
            </p:extLst>
          </p:nvPr>
        </p:nvGraphicFramePr>
        <p:xfrm>
          <a:off x="1698578" y="1690688"/>
          <a:ext cx="8794844" cy="3876040"/>
        </p:xfrm>
        <a:graphic>
          <a:graphicData uri="http://schemas.openxmlformats.org/drawingml/2006/table">
            <a:tbl>
              <a:tblPr firstRow="1" bandRow="1">
                <a:tableStyleId>{5C22544A-7EE6-4342-B048-85BDC9FD1C3A}</a:tableStyleId>
              </a:tblPr>
              <a:tblGrid>
                <a:gridCol w="2050192">
                  <a:extLst>
                    <a:ext uri="{9D8B030D-6E8A-4147-A177-3AD203B41FA5}">
                      <a16:colId xmlns:a16="http://schemas.microsoft.com/office/drawing/2014/main" val="2949925840"/>
                    </a:ext>
                  </a:extLst>
                </a:gridCol>
                <a:gridCol w="1686163">
                  <a:extLst>
                    <a:ext uri="{9D8B030D-6E8A-4147-A177-3AD203B41FA5}">
                      <a16:colId xmlns:a16="http://schemas.microsoft.com/office/drawing/2014/main" val="2556609184"/>
                    </a:ext>
                  </a:extLst>
                </a:gridCol>
                <a:gridCol w="1686163">
                  <a:extLst>
                    <a:ext uri="{9D8B030D-6E8A-4147-A177-3AD203B41FA5}">
                      <a16:colId xmlns:a16="http://schemas.microsoft.com/office/drawing/2014/main" val="3666938021"/>
                    </a:ext>
                  </a:extLst>
                </a:gridCol>
                <a:gridCol w="1686163">
                  <a:extLst>
                    <a:ext uri="{9D8B030D-6E8A-4147-A177-3AD203B41FA5}">
                      <a16:colId xmlns:a16="http://schemas.microsoft.com/office/drawing/2014/main" val="4007804933"/>
                    </a:ext>
                  </a:extLst>
                </a:gridCol>
                <a:gridCol w="1686163">
                  <a:extLst>
                    <a:ext uri="{9D8B030D-6E8A-4147-A177-3AD203B41FA5}">
                      <a16:colId xmlns:a16="http://schemas.microsoft.com/office/drawing/2014/main" val="1599454284"/>
                    </a:ext>
                  </a:extLst>
                </a:gridCol>
              </a:tblGrid>
              <a:tr h="370840">
                <a:tc>
                  <a:txBody>
                    <a:bodyPr/>
                    <a:lstStyle/>
                    <a:p>
                      <a:pPr algn="ctr"/>
                      <a:r>
                        <a:rPr lang="en-GB" sz="1800" b="0" dirty="0">
                          <a:solidFill>
                            <a:schemeClr val="tx1"/>
                          </a:solidFill>
                        </a:rPr>
                        <a:t>Scheme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rPr>
                        <a:t>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rPr>
                        <a:t>Ranking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rPr>
                        <a:t>Private Funding? (Y/N)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rPr>
                        <a:t>Increase Precept? (Y/N)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93865782"/>
                  </a:ext>
                </a:extLst>
              </a:tr>
              <a:tr h="370840">
                <a:tc>
                  <a:txBody>
                    <a:bodyPr/>
                    <a:lstStyle/>
                    <a:p>
                      <a:r>
                        <a:rPr lang="en-GB" sz="1800" b="0" dirty="0">
                          <a:solidFill>
                            <a:schemeClr val="tx1"/>
                          </a:solidFill>
                        </a:rPr>
                        <a:t>40 mph Buffer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£15-20k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20003284"/>
                  </a:ext>
                </a:extLst>
              </a:tr>
              <a:tr h="370840">
                <a:tc>
                  <a:txBody>
                    <a:bodyPr/>
                    <a:lstStyle/>
                    <a:p>
                      <a:r>
                        <a:rPr lang="en-GB" sz="1800" b="0" dirty="0">
                          <a:solidFill>
                            <a:schemeClr val="tx1"/>
                          </a:solidFill>
                        </a:rPr>
                        <a:t>40 mph Buffer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£15-20k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4519249"/>
                  </a:ext>
                </a:extLst>
              </a:tr>
              <a:tr h="370840">
                <a:tc>
                  <a:txBody>
                    <a:bodyPr/>
                    <a:lstStyle/>
                    <a:p>
                      <a:r>
                        <a:rPr lang="en-GB" sz="1800" b="0" dirty="0">
                          <a:solidFill>
                            <a:schemeClr val="tx1"/>
                          </a:solidFill>
                        </a:rPr>
                        <a:t>20 mph School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£20-25k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2079164"/>
                  </a:ext>
                </a:extLst>
              </a:tr>
              <a:tr h="370840">
                <a:tc>
                  <a:txBody>
                    <a:bodyPr/>
                    <a:lstStyle/>
                    <a:p>
                      <a:r>
                        <a:rPr lang="en-GB" sz="1800" b="0" dirty="0">
                          <a:solidFill>
                            <a:schemeClr val="tx1"/>
                          </a:solidFill>
                        </a:rPr>
                        <a:t>Road Narrowing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£11.5-16k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52431111"/>
                  </a:ext>
                </a:extLst>
              </a:tr>
              <a:tr h="370840">
                <a:tc>
                  <a:txBody>
                    <a:bodyPr/>
                    <a:lstStyle/>
                    <a:p>
                      <a:r>
                        <a:rPr lang="en-GB" sz="1800" b="0" dirty="0">
                          <a:solidFill>
                            <a:schemeClr val="tx1"/>
                          </a:solidFill>
                        </a:rPr>
                        <a:t>Crossing (A603)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£14-16k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1150733"/>
                  </a:ext>
                </a:extLst>
              </a:tr>
              <a:tr h="370840">
                <a:tc>
                  <a:txBody>
                    <a:bodyPr/>
                    <a:lstStyle/>
                    <a:p>
                      <a:r>
                        <a:rPr lang="en-GB" sz="1800" b="0" dirty="0">
                          <a:solidFill>
                            <a:schemeClr val="tx1"/>
                          </a:solidFill>
                        </a:rPr>
                        <a:t>Double 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£12-16k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80089788"/>
                  </a:ext>
                </a:extLst>
              </a:tr>
              <a:tr h="370840">
                <a:tc>
                  <a:txBody>
                    <a:bodyPr/>
                    <a:lstStyle/>
                    <a:p>
                      <a:r>
                        <a:rPr lang="en-GB" sz="1800" b="0" dirty="0">
                          <a:solidFill>
                            <a:schemeClr val="tx1"/>
                          </a:solidFill>
                        </a:rPr>
                        <a:t>5 Speed monitors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£15k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09155723"/>
                  </a:ext>
                </a:extLst>
              </a:tr>
              <a:tr h="370840">
                <a:tc>
                  <a:txBody>
                    <a:bodyPr/>
                    <a:lstStyle/>
                    <a:p>
                      <a:r>
                        <a:rPr lang="en-GB" sz="1800" b="0" dirty="0">
                          <a:solidFill>
                            <a:schemeClr val="tx1"/>
                          </a:solidFill>
                        </a:rPr>
                        <a:t>New Road/A603 Junction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dirty="0">
                          <a:solidFill>
                            <a:schemeClr val="tx1"/>
                          </a:solidFill>
                        </a:rPr>
                        <a:t>£150k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3354927"/>
                  </a:ext>
                </a:extLst>
              </a:tr>
            </a:tbl>
          </a:graphicData>
        </a:graphic>
      </p:graphicFrame>
      <p:sp>
        <p:nvSpPr>
          <p:cNvPr id="11" name="TextBox 10">
            <a:extLst>
              <a:ext uri="{FF2B5EF4-FFF2-40B4-BE49-F238E27FC236}">
                <a16:creationId xmlns:a16="http://schemas.microsoft.com/office/drawing/2014/main" id="{E320DE18-A837-473D-8C3F-4D4B86FC64B9}"/>
              </a:ext>
            </a:extLst>
          </p:cNvPr>
          <p:cNvSpPr txBox="1"/>
          <p:nvPr/>
        </p:nvSpPr>
        <p:spPr>
          <a:xfrm>
            <a:off x="1910687" y="5636525"/>
            <a:ext cx="8801961" cy="646331"/>
          </a:xfrm>
          <a:prstGeom prst="rect">
            <a:avLst/>
          </a:prstGeom>
          <a:noFill/>
        </p:spPr>
        <p:txBody>
          <a:bodyPr wrap="none" rtlCol="0">
            <a:spAutoFit/>
          </a:bodyPr>
          <a:lstStyle/>
          <a:p>
            <a:r>
              <a:rPr lang="en-GB" dirty="0"/>
              <a:t>Buffer A is Comberton Road, </a:t>
            </a:r>
            <a:r>
              <a:rPr lang="en-GB" dirty="0" err="1"/>
              <a:t>Haslingfield</a:t>
            </a:r>
            <a:r>
              <a:rPr lang="en-GB" dirty="0"/>
              <a:t> Road, New Road and Wimpole Road at the 30 mph</a:t>
            </a:r>
          </a:p>
          <a:p>
            <a:r>
              <a:rPr lang="en-GB" dirty="0"/>
              <a:t>Buffer B is Hamlet on A603 and gates at 30 mph and 40 mph on Cambridge Road</a:t>
            </a:r>
          </a:p>
        </p:txBody>
      </p:sp>
    </p:spTree>
    <p:extLst>
      <p:ext uri="{BB962C8B-B14F-4D97-AF65-F5344CB8AC3E}">
        <p14:creationId xmlns:p14="http://schemas.microsoft.com/office/powerpoint/2010/main" val="1379648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985</Words>
  <Application>Microsoft Office PowerPoint</Application>
  <PresentationFormat>Widescreen</PresentationFormat>
  <Paragraphs>188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Traffic Calming</vt:lpstr>
      <vt:lpstr>Introduction</vt:lpstr>
      <vt:lpstr>Buffer Zones</vt:lpstr>
      <vt:lpstr>Buffer Zones Costs</vt:lpstr>
      <vt:lpstr>20 mph School Zone</vt:lpstr>
      <vt:lpstr>20 mph School Zone Costs</vt:lpstr>
      <vt:lpstr>Road Narrowing</vt:lpstr>
      <vt:lpstr>Road Narrowing Costs</vt:lpstr>
      <vt:lpstr>Safe Crossing</vt:lpstr>
      <vt:lpstr>Safe Crossing Cost</vt:lpstr>
      <vt:lpstr>Junction New Road/A603</vt:lpstr>
      <vt:lpstr>Parking Concerns</vt:lpstr>
      <vt:lpstr>Parking Concerns Costs</vt:lpstr>
      <vt:lpstr>Speed Monitors</vt:lpstr>
      <vt:lpstr>Speed Monitor</vt:lpstr>
      <vt:lpstr>Speedwatch</vt:lpstr>
      <vt:lpstr>Pollution</vt:lpstr>
      <vt:lpstr>Pollution Monitor</vt:lpstr>
      <vt:lpstr>What are your priorities?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Traffic Calming</dc:title>
  <dc:creator>AMartin</dc:creator>
  <cp:lastModifiedBy>AMartin</cp:lastModifiedBy>
  <cp:revision>27</cp:revision>
  <dcterms:created xsi:type="dcterms:W3CDTF">2020-08-03T09:08:52Z</dcterms:created>
  <dcterms:modified xsi:type="dcterms:W3CDTF">2020-08-06T10:59:56Z</dcterms:modified>
</cp:coreProperties>
</file>