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6" r:id="rId3"/>
    <p:sldId id="279" r:id="rId4"/>
    <p:sldId id="305" r:id="rId5"/>
    <p:sldId id="301" r:id="rId6"/>
    <p:sldId id="302" r:id="rId7"/>
    <p:sldId id="306" r:id="rId8"/>
    <p:sldId id="303" r:id="rId9"/>
    <p:sldId id="304" r:id="rId10"/>
    <p:sldId id="300" r:id="rId11"/>
    <p:sldId id="296" r:id="rId12"/>
    <p:sldId id="298" r:id="rId13"/>
    <p:sldId id="299" r:id="rId14"/>
    <p:sldId id="280" r:id="rId15"/>
    <p:sldId id="281" r:id="rId16"/>
    <p:sldId id="282" r:id="rId17"/>
    <p:sldId id="297" r:id="rId18"/>
  </p:sldIdLst>
  <p:sldSz cx="12192000" cy="6858000"/>
  <p:notesSz cx="7104063" cy="102346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05378C-D085-4C47-8947-3C63DE58EA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A4268EE-164D-474D-8693-1EC5865E44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7" name="Date Placeholder 2">
            <a:extLst>
              <a:ext uri="{FF2B5EF4-FFF2-40B4-BE49-F238E27FC236}">
                <a16:creationId xmlns:a16="http://schemas.microsoft.com/office/drawing/2014/main" id="{CA791C34-6FD2-4C1F-BA77-111BD7B51FB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80417" y="6356349"/>
            <a:ext cx="1540515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18 April 2024</a:t>
            </a:r>
          </a:p>
        </p:txBody>
      </p:sp>
      <p:sp>
        <p:nvSpPr>
          <p:cNvPr id="8" name="Footer Placeholder 3">
            <a:extLst>
              <a:ext uri="{FF2B5EF4-FFF2-40B4-BE49-F238E27FC236}">
                <a16:creationId xmlns:a16="http://schemas.microsoft.com/office/drawing/2014/main" id="{B4427279-4BE0-4C11-83E1-01225C60D2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b="1" dirty="0"/>
              <a:t>Annual Parish Meeting</a:t>
            </a:r>
            <a:endParaRPr lang="en-GB" dirty="0"/>
          </a:p>
        </p:txBody>
      </p:sp>
      <p:sp>
        <p:nvSpPr>
          <p:cNvPr id="9" name="Slide Number Placeholder 4">
            <a:extLst>
              <a:ext uri="{FF2B5EF4-FFF2-40B4-BE49-F238E27FC236}">
                <a16:creationId xmlns:a16="http://schemas.microsoft.com/office/drawing/2014/main" id="{1CBE6294-B97C-4E55-872D-75B482642B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83542" y="6356350"/>
            <a:ext cx="770257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3E0A52B-158A-4823-9C04-C27787954B19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CCAF803-526E-46EB-80F9-7A2E88238E7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7942" y="6224626"/>
            <a:ext cx="1540515" cy="536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0227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1819F7-7756-4570-A752-54C1E00BE8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D5B920E-BDF7-4985-8BF7-732D573F5AD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80417" y="6356349"/>
            <a:ext cx="1540515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18 April 2024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643218-92DB-494B-9893-DB63022E9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b="1" dirty="0"/>
              <a:t>Annual Parish Meeting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DAF59AA-B159-4481-A36F-AA67D2EFFB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83542" y="6356350"/>
            <a:ext cx="770257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3E0A52B-158A-4823-9C04-C27787954B19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1A226C5-980B-423F-881B-6249AF607E3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7942" y="6224626"/>
            <a:ext cx="1540515" cy="536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835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1E2F0A4-7064-4534-A5E9-E7FF983A1A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00B815-8C1F-4A61-92A7-EA3E679E25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2">
            <a:extLst>
              <a:ext uri="{FF2B5EF4-FFF2-40B4-BE49-F238E27FC236}">
                <a16:creationId xmlns:a16="http://schemas.microsoft.com/office/drawing/2014/main" id="{7F26B52A-1BB5-4A87-95CF-4BDCF08CFA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780417" y="6356349"/>
            <a:ext cx="1540515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18 April 2024</a:t>
            </a:r>
          </a:p>
        </p:txBody>
      </p:sp>
      <p:sp>
        <p:nvSpPr>
          <p:cNvPr id="8" name="Footer Placeholder 3">
            <a:extLst>
              <a:ext uri="{FF2B5EF4-FFF2-40B4-BE49-F238E27FC236}">
                <a16:creationId xmlns:a16="http://schemas.microsoft.com/office/drawing/2014/main" id="{715C20CD-ACD6-4CB1-B6F4-83905F901A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b="1" dirty="0"/>
              <a:t>Annual Parish Meeting</a:t>
            </a:r>
            <a:endParaRPr lang="en-GB" dirty="0"/>
          </a:p>
        </p:txBody>
      </p:sp>
      <p:sp>
        <p:nvSpPr>
          <p:cNvPr id="9" name="Slide Number Placeholder 4">
            <a:extLst>
              <a:ext uri="{FF2B5EF4-FFF2-40B4-BE49-F238E27FC236}">
                <a16:creationId xmlns:a16="http://schemas.microsoft.com/office/drawing/2014/main" id="{ADB21637-AAAA-45FF-A2E7-C99A4CA838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83542" y="6356350"/>
            <a:ext cx="770257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3E0A52B-158A-4823-9C04-C27787954B19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8EF2704-8BFA-40DA-9EFC-8BD736ADF9D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67942" y="6224626"/>
            <a:ext cx="1540515" cy="536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440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4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hyperlink" Target="https://portal.earthsense.co.uk/SouthCambsCouncilPublic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A12E21-DB80-4768-8D76-670CFE985A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731910"/>
            <a:ext cx="9144000" cy="3002845"/>
          </a:xfrm>
        </p:spPr>
        <p:txBody>
          <a:bodyPr>
            <a:normAutofit/>
          </a:bodyPr>
          <a:lstStyle/>
          <a:p>
            <a:r>
              <a:rPr lang="en-GB" b="1" dirty="0"/>
              <a:t>Annual Parish Meeting</a:t>
            </a:r>
            <a:br>
              <a:rPr lang="en-GB" b="1" dirty="0"/>
            </a:br>
            <a:br>
              <a:rPr lang="en-GB" dirty="0"/>
            </a:br>
            <a:br>
              <a:rPr lang="en-GB" sz="1600" dirty="0"/>
            </a:br>
            <a:r>
              <a:rPr lang="en-GB" sz="1600" dirty="0"/>
              <a:t>19:00 to 21:00</a:t>
            </a:r>
            <a:br>
              <a:rPr lang="en-GB" sz="1600" dirty="0"/>
            </a:br>
            <a:r>
              <a:rPr lang="en-GB" sz="1600" dirty="0"/>
              <a:t>Barton Village Hall</a:t>
            </a:r>
            <a:br>
              <a:rPr lang="en-GB" sz="1600" dirty="0"/>
            </a:br>
            <a:r>
              <a:rPr lang="en-GB" sz="1600" dirty="0"/>
              <a:t>18 April 2024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D95A2E-B25A-46D5-87F1-021CAF3E2D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828571" cy="133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1079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727F0F-31EC-4F02-B551-3C251C514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38999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Agenda</a:t>
            </a:r>
          </a:p>
        </p:txBody>
      </p:sp>
      <p:sp>
        <p:nvSpPr>
          <p:cNvPr id="8" name="Date Placeholder 2">
            <a:extLst>
              <a:ext uri="{FF2B5EF4-FFF2-40B4-BE49-F238E27FC236}">
                <a16:creationId xmlns:a16="http://schemas.microsoft.com/office/drawing/2014/main" id="{4D5352E1-2531-4351-B38D-F925E6279F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80417" y="6356349"/>
            <a:ext cx="154051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sz="1200" dirty="0"/>
              <a:t>18 April 2024</a:t>
            </a:r>
          </a:p>
        </p:txBody>
      </p:sp>
      <p:sp>
        <p:nvSpPr>
          <p:cNvPr id="9" name="Footer Placeholder 3">
            <a:extLst>
              <a:ext uri="{FF2B5EF4-FFF2-40B4-BE49-F238E27FC236}">
                <a16:creationId xmlns:a16="http://schemas.microsoft.com/office/drawing/2014/main" id="{AFD0EE6C-06CB-40AC-9445-87155801B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b="1" dirty="0"/>
              <a:t>Annual Parish Meeting</a:t>
            </a:r>
            <a:endParaRPr lang="en-GB" dirty="0"/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6FDA6B1E-6F46-421D-9AA8-47A432AC6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83542" y="6356350"/>
            <a:ext cx="77025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3E0A52B-158A-4823-9C04-C27787954B19}" type="slidenum">
              <a:rPr lang="en-GB" sz="1200" smtClean="0"/>
              <a:pPr/>
              <a:t>2</a:t>
            </a:fld>
            <a:endParaRPr lang="en-GB" sz="120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A0CCCA4-25F5-25AC-1489-3D2C26F0CFB7}"/>
              </a:ext>
            </a:extLst>
          </p:cNvPr>
          <p:cNvSpPr txBox="1"/>
          <p:nvPr/>
        </p:nvSpPr>
        <p:spPr>
          <a:xfrm>
            <a:off x="2104845" y="1484751"/>
            <a:ext cx="8548778" cy="447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0" i="0" u="none" strike="noStrike" baseline="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Minutes and Matters from 2023</a:t>
            </a:r>
          </a:p>
          <a:p>
            <a:pPr marL="285750" indent="-28575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0" i="0" u="none" strike="noStrike" baseline="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District </a:t>
            </a:r>
            <a:r>
              <a:rPr lang="en-US" sz="2400" b="0" i="0" u="none" strike="noStrike" baseline="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Councillor</a:t>
            </a:r>
            <a:r>
              <a:rPr lang="en-US" sz="2400" b="0" i="0" u="none" strike="noStrike" baseline="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	 			Lisa Redrup</a:t>
            </a:r>
          </a:p>
          <a:p>
            <a:pPr marL="285750" indent="-28575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0" i="0" u="none" strike="noStrike" baseline="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BPC Chair 					John Howland-Jackson</a:t>
            </a:r>
          </a:p>
          <a:p>
            <a:pPr marL="285750" indent="-28575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0" i="0" u="none" strike="noStrike" baseline="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BPC Responsible Financial Officer 		Ian Minto</a:t>
            </a:r>
          </a:p>
          <a:p>
            <a:pPr marL="285750" indent="-28575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0" i="0" u="none" strike="noStrike" baseline="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BPC Amenities &amp; Open Spaces 		Chloe Langford</a:t>
            </a:r>
          </a:p>
          <a:p>
            <a:pPr marL="285750" indent="-28575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0" i="0" u="none" strike="noStrike" baseline="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BPC Traffic, Transport &amp;Travel 		Andy Martin</a:t>
            </a:r>
          </a:p>
          <a:p>
            <a:pPr marL="285750" indent="-28575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Barton Village Charitable Trust 		John Boocock</a:t>
            </a:r>
          </a:p>
          <a:p>
            <a:pPr marL="285750" indent="-28575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0" i="0" u="none" strike="noStrike" baseline="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Barton Village Hall 				Margaret Penston</a:t>
            </a:r>
          </a:p>
          <a:p>
            <a:pPr marL="285750" indent="-28575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Barton Recreation Ground Improvement 	Paul Barker</a:t>
            </a:r>
            <a:endParaRPr lang="en-US" sz="2400" b="0" i="0" u="none" strike="noStrike" baseline="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0" i="0" u="none" strike="noStrike" baseline="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Open Forum</a:t>
            </a:r>
            <a:endParaRPr lang="en-GB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1741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727F0F-31EC-4F02-B551-3C251C514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38999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A&amp;OS Working Group Report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3E2499-F7ED-48E3-855A-8AC25D442FE9}"/>
              </a:ext>
            </a:extLst>
          </p:cNvPr>
          <p:cNvSpPr txBox="1"/>
          <p:nvPr/>
        </p:nvSpPr>
        <p:spPr>
          <a:xfrm>
            <a:off x="2710141" y="1472470"/>
            <a:ext cx="7610791" cy="47902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Chloe Langford, Shelley Arora, Deni Devappriya, Amy Winterbourne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8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Grass cutting and village verges</a:t>
            </a:r>
            <a:endParaRPr lang="en-GB" dirty="0">
              <a:latin typeface="Aptos" panose="020B0004020202020204" pitchFamily="34" charset="0"/>
              <a:ea typeface="Times New Roman" panose="02020603050405020304" pitchFamily="18" charset="0"/>
              <a:cs typeface="Aptos" panose="020B00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8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The Coronation: a celebration for a King</a:t>
            </a:r>
            <a:endParaRPr lang="en-GB" dirty="0">
              <a:latin typeface="Aptos" panose="020B0004020202020204" pitchFamily="34" charset="0"/>
              <a:ea typeface="Times New Roman" panose="02020603050405020304" pitchFamily="18" charset="0"/>
              <a:cs typeface="Aptos" panose="020B00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8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Old pavilion tidy-up</a:t>
            </a:r>
            <a:endParaRPr lang="en-GB" dirty="0">
              <a:latin typeface="Aptos" panose="020B0004020202020204" pitchFamily="34" charset="0"/>
              <a:ea typeface="Times New Roman" panose="02020603050405020304" pitchFamily="18" charset="0"/>
              <a:cs typeface="Aptos" panose="020B00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8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Autumn installations</a:t>
            </a:r>
            <a:endParaRPr lang="en-GB" dirty="0">
              <a:latin typeface="Aptos" panose="020B0004020202020204" pitchFamily="34" charset="0"/>
              <a:ea typeface="Times New Roman" panose="02020603050405020304" pitchFamily="18" charset="0"/>
              <a:cs typeface="Aptos" panose="020B00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8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Oh Christmas tree</a:t>
            </a:r>
            <a:endParaRPr lang="en-GB" dirty="0">
              <a:latin typeface="Aptos" panose="020B0004020202020204" pitchFamily="34" charset="0"/>
              <a:ea typeface="Times New Roman" panose="02020603050405020304" pitchFamily="18" charset="0"/>
              <a:cs typeface="Aptos" panose="020B00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8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Table tennis table</a:t>
            </a:r>
            <a:endParaRPr lang="en-GB" dirty="0">
              <a:latin typeface="Aptos" panose="020B0004020202020204" pitchFamily="34" charset="0"/>
              <a:ea typeface="Times New Roman" panose="02020603050405020304" pitchFamily="18" charset="0"/>
              <a:cs typeface="Aptos" panose="020B00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8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Flooding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8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Poo bins</a:t>
            </a:r>
            <a:endParaRPr lang="en-GB" dirty="0">
              <a:latin typeface="Aptos" panose="020B0004020202020204" pitchFamily="34" charset="0"/>
              <a:ea typeface="Times New Roman" panose="02020603050405020304" pitchFamily="18" charset="0"/>
              <a:cs typeface="Aptos" panose="020B00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8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Routine matters </a:t>
            </a:r>
            <a:endParaRPr lang="en-GB" sz="1800" dirty="0"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400" dirty="0"/>
          </a:p>
        </p:txBody>
      </p:sp>
      <p:sp>
        <p:nvSpPr>
          <p:cNvPr id="8" name="Date Placeholder 2">
            <a:extLst>
              <a:ext uri="{FF2B5EF4-FFF2-40B4-BE49-F238E27FC236}">
                <a16:creationId xmlns:a16="http://schemas.microsoft.com/office/drawing/2014/main" id="{4D5352E1-2531-4351-B38D-F925E6279F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80417" y="6356349"/>
            <a:ext cx="154051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sz="1200" dirty="0"/>
              <a:t>18 April 2024</a:t>
            </a:r>
          </a:p>
        </p:txBody>
      </p:sp>
      <p:sp>
        <p:nvSpPr>
          <p:cNvPr id="9" name="Footer Placeholder 3">
            <a:extLst>
              <a:ext uri="{FF2B5EF4-FFF2-40B4-BE49-F238E27FC236}">
                <a16:creationId xmlns:a16="http://schemas.microsoft.com/office/drawing/2014/main" id="{AFD0EE6C-06CB-40AC-9445-87155801B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b="1" dirty="0"/>
              <a:t>Annual Parish Meeting</a:t>
            </a:r>
            <a:endParaRPr lang="en-GB" dirty="0"/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6FDA6B1E-6F46-421D-9AA8-47A432AC6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83542" y="6356350"/>
            <a:ext cx="77025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3E0A52B-158A-4823-9C04-C27787954B19}" type="slidenum">
              <a:rPr lang="en-GB" sz="1200" smtClean="0"/>
              <a:pPr/>
              <a:t>3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41824644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727F0F-31EC-4F02-B551-3C251C514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38999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The Coronation: A Celebration for a King</a:t>
            </a:r>
          </a:p>
        </p:txBody>
      </p:sp>
      <p:sp>
        <p:nvSpPr>
          <p:cNvPr id="8" name="Date Placeholder 2">
            <a:extLst>
              <a:ext uri="{FF2B5EF4-FFF2-40B4-BE49-F238E27FC236}">
                <a16:creationId xmlns:a16="http://schemas.microsoft.com/office/drawing/2014/main" id="{4D5352E1-2531-4351-B38D-F925E6279F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80417" y="6356349"/>
            <a:ext cx="154051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sz="1200" dirty="0"/>
              <a:t>18 April 2024</a:t>
            </a:r>
          </a:p>
        </p:txBody>
      </p:sp>
      <p:sp>
        <p:nvSpPr>
          <p:cNvPr id="9" name="Footer Placeholder 3">
            <a:extLst>
              <a:ext uri="{FF2B5EF4-FFF2-40B4-BE49-F238E27FC236}">
                <a16:creationId xmlns:a16="http://schemas.microsoft.com/office/drawing/2014/main" id="{AFD0EE6C-06CB-40AC-9445-87155801B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b="1" dirty="0"/>
              <a:t>Annual Parish Meeting</a:t>
            </a:r>
            <a:endParaRPr lang="en-GB" dirty="0"/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6FDA6B1E-6F46-421D-9AA8-47A432AC6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83542" y="6356350"/>
            <a:ext cx="77025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3E0A52B-158A-4823-9C04-C27787954B19}" type="slidenum">
              <a:rPr lang="en-GB" sz="1200" smtClean="0"/>
              <a:pPr/>
              <a:t>4</a:t>
            </a:fld>
            <a:endParaRPr lang="en-GB" sz="120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27C359F-ACCC-71F8-ACFB-45E6E9450E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0678" y="2393903"/>
            <a:ext cx="3485071" cy="229447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78049E9-3C70-3D1F-CC2B-099437B8F64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8056"/>
          <a:stretch/>
        </p:blipFill>
        <p:spPr>
          <a:xfrm>
            <a:off x="6673505" y="1906438"/>
            <a:ext cx="3166823" cy="384373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4236165-F6DC-8445-383F-836D75E3BF30}"/>
              </a:ext>
            </a:extLst>
          </p:cNvPr>
          <p:cNvSpPr txBox="1"/>
          <p:nvPr/>
        </p:nvSpPr>
        <p:spPr>
          <a:xfrm>
            <a:off x="1785668" y="4906023"/>
            <a:ext cx="26887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Cake Competition Winners</a:t>
            </a:r>
          </a:p>
        </p:txBody>
      </p:sp>
    </p:spTree>
    <p:extLst>
      <p:ext uri="{BB962C8B-B14F-4D97-AF65-F5344CB8AC3E}">
        <p14:creationId xmlns:p14="http://schemas.microsoft.com/office/powerpoint/2010/main" val="15973909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727F0F-31EC-4F02-B551-3C251C514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38999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The Coronation: A Celebration for a King</a:t>
            </a:r>
          </a:p>
        </p:txBody>
      </p:sp>
      <p:sp>
        <p:nvSpPr>
          <p:cNvPr id="8" name="Date Placeholder 2">
            <a:extLst>
              <a:ext uri="{FF2B5EF4-FFF2-40B4-BE49-F238E27FC236}">
                <a16:creationId xmlns:a16="http://schemas.microsoft.com/office/drawing/2014/main" id="{4D5352E1-2531-4351-B38D-F925E6279F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80417" y="6356349"/>
            <a:ext cx="154051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sz="1200" dirty="0"/>
              <a:t>18 April 2024</a:t>
            </a:r>
          </a:p>
        </p:txBody>
      </p:sp>
      <p:sp>
        <p:nvSpPr>
          <p:cNvPr id="9" name="Footer Placeholder 3">
            <a:extLst>
              <a:ext uri="{FF2B5EF4-FFF2-40B4-BE49-F238E27FC236}">
                <a16:creationId xmlns:a16="http://schemas.microsoft.com/office/drawing/2014/main" id="{AFD0EE6C-06CB-40AC-9445-87155801B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b="1" dirty="0"/>
              <a:t>Annual Parish Meeting</a:t>
            </a:r>
            <a:endParaRPr lang="en-GB" dirty="0"/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6FDA6B1E-6F46-421D-9AA8-47A432AC6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83542" y="6356350"/>
            <a:ext cx="77025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3E0A52B-158A-4823-9C04-C27787954B19}" type="slidenum">
              <a:rPr lang="en-GB" sz="1200" smtClean="0"/>
              <a:pPr/>
              <a:t>5</a:t>
            </a:fld>
            <a:endParaRPr lang="en-GB" sz="120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3A793D0-14FC-9B8C-94A6-706461BD229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9032" b="16852"/>
          <a:stretch/>
        </p:blipFill>
        <p:spPr>
          <a:xfrm>
            <a:off x="7962332" y="2060086"/>
            <a:ext cx="3535223" cy="30480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4A648F3-D161-66F5-5836-99FF9CC8E13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593"/>
          <a:stretch/>
        </p:blipFill>
        <p:spPr>
          <a:xfrm>
            <a:off x="4038600" y="1940608"/>
            <a:ext cx="3479067" cy="32870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FC560B0-DF84-3BF7-859D-435ED7BA5C1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1287"/>
          <a:stretch/>
        </p:blipFill>
        <p:spPr>
          <a:xfrm>
            <a:off x="1086929" y="1586925"/>
            <a:ext cx="2165229" cy="168201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D62DCFC-8C37-5DFA-7B87-DE237B87E1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6929" y="3429000"/>
            <a:ext cx="2507006" cy="2687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7373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727F0F-31EC-4F02-B551-3C251C514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38999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Oh Christmas Tree</a:t>
            </a:r>
          </a:p>
        </p:txBody>
      </p:sp>
      <p:sp>
        <p:nvSpPr>
          <p:cNvPr id="8" name="Date Placeholder 2">
            <a:extLst>
              <a:ext uri="{FF2B5EF4-FFF2-40B4-BE49-F238E27FC236}">
                <a16:creationId xmlns:a16="http://schemas.microsoft.com/office/drawing/2014/main" id="{4D5352E1-2531-4351-B38D-F925E6279F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80417" y="6356349"/>
            <a:ext cx="154051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sz="1200" dirty="0"/>
              <a:t>18 April 2024</a:t>
            </a:r>
          </a:p>
        </p:txBody>
      </p:sp>
      <p:sp>
        <p:nvSpPr>
          <p:cNvPr id="9" name="Footer Placeholder 3">
            <a:extLst>
              <a:ext uri="{FF2B5EF4-FFF2-40B4-BE49-F238E27FC236}">
                <a16:creationId xmlns:a16="http://schemas.microsoft.com/office/drawing/2014/main" id="{AFD0EE6C-06CB-40AC-9445-87155801B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b="1" dirty="0"/>
              <a:t>Annual Parish Meeting</a:t>
            </a:r>
            <a:endParaRPr lang="en-GB" dirty="0"/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6FDA6B1E-6F46-421D-9AA8-47A432AC6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83542" y="6356350"/>
            <a:ext cx="77025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3E0A52B-158A-4823-9C04-C27787954B19}" type="slidenum">
              <a:rPr lang="en-GB" sz="1200" smtClean="0"/>
              <a:pPr/>
              <a:t>6</a:t>
            </a:fld>
            <a:endParaRPr lang="en-GB" sz="12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1363CC-1733-4388-361D-38C4D3724E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3818" y="1664562"/>
            <a:ext cx="5029628" cy="3787014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36859236-EDAB-53D9-A33C-C71162CA6AE7}"/>
              </a:ext>
            </a:extLst>
          </p:cNvPr>
          <p:cNvSpPr txBox="1"/>
          <p:nvPr/>
        </p:nvSpPr>
        <p:spPr>
          <a:xfrm>
            <a:off x="1281741" y="2215393"/>
            <a:ext cx="40285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How many Councillors does it take to erect a Christmas Tree?</a:t>
            </a:r>
          </a:p>
          <a:p>
            <a:endParaRPr lang="en-GB" sz="2000" dirty="0"/>
          </a:p>
          <a:p>
            <a:r>
              <a:rPr lang="en-GB" sz="2000" dirty="0"/>
              <a:t>At least 9!</a:t>
            </a:r>
          </a:p>
        </p:txBody>
      </p:sp>
    </p:spTree>
    <p:extLst>
      <p:ext uri="{BB962C8B-B14F-4D97-AF65-F5344CB8AC3E}">
        <p14:creationId xmlns:p14="http://schemas.microsoft.com/office/powerpoint/2010/main" val="32680929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727F0F-31EC-4F02-B551-3C251C514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38999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Snow Pals</a:t>
            </a:r>
          </a:p>
        </p:txBody>
      </p:sp>
      <p:sp>
        <p:nvSpPr>
          <p:cNvPr id="8" name="Date Placeholder 2">
            <a:extLst>
              <a:ext uri="{FF2B5EF4-FFF2-40B4-BE49-F238E27FC236}">
                <a16:creationId xmlns:a16="http://schemas.microsoft.com/office/drawing/2014/main" id="{4D5352E1-2531-4351-B38D-F925E6279F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80417" y="6356349"/>
            <a:ext cx="154051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sz="1200" dirty="0"/>
              <a:t>18 April 2024</a:t>
            </a:r>
          </a:p>
        </p:txBody>
      </p:sp>
      <p:sp>
        <p:nvSpPr>
          <p:cNvPr id="9" name="Footer Placeholder 3">
            <a:extLst>
              <a:ext uri="{FF2B5EF4-FFF2-40B4-BE49-F238E27FC236}">
                <a16:creationId xmlns:a16="http://schemas.microsoft.com/office/drawing/2014/main" id="{AFD0EE6C-06CB-40AC-9445-87155801B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b="1" dirty="0"/>
              <a:t>Annual Parish Meeting</a:t>
            </a:r>
            <a:endParaRPr lang="en-GB" dirty="0"/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6FDA6B1E-6F46-421D-9AA8-47A432AC6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83542" y="6356350"/>
            <a:ext cx="77025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3E0A52B-158A-4823-9C04-C27787954B19}" type="slidenum">
              <a:rPr lang="en-GB" sz="1200" smtClean="0"/>
              <a:pPr/>
              <a:t>7</a:t>
            </a:fld>
            <a:endParaRPr lang="en-GB" sz="120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7B8AA7E-B67C-87EE-4BC0-A9B64BFE7A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8990" y="1351674"/>
            <a:ext cx="2880281" cy="268059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33AECEF3-7D3B-673E-F29D-539360A6FD0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9155" b="8012"/>
          <a:stretch/>
        </p:blipFill>
        <p:spPr>
          <a:xfrm>
            <a:off x="1713780" y="4177555"/>
            <a:ext cx="4114801" cy="198664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68DC227-E8DB-C60D-6C29-460A379CF1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6387" y="1351674"/>
            <a:ext cx="2965571" cy="268059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D012F85-62D5-4296-CA69-EEB0338ECF1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24342" y="1578108"/>
            <a:ext cx="3544385" cy="3701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484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727F0F-31EC-4F02-B551-3C251C514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38999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Flooding</a:t>
            </a:r>
          </a:p>
        </p:txBody>
      </p:sp>
      <p:sp>
        <p:nvSpPr>
          <p:cNvPr id="8" name="Date Placeholder 2">
            <a:extLst>
              <a:ext uri="{FF2B5EF4-FFF2-40B4-BE49-F238E27FC236}">
                <a16:creationId xmlns:a16="http://schemas.microsoft.com/office/drawing/2014/main" id="{4D5352E1-2531-4351-B38D-F925E6279F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80417" y="6356349"/>
            <a:ext cx="154051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sz="1200" dirty="0"/>
              <a:t>18 April 2024</a:t>
            </a:r>
          </a:p>
        </p:txBody>
      </p:sp>
      <p:sp>
        <p:nvSpPr>
          <p:cNvPr id="9" name="Footer Placeholder 3">
            <a:extLst>
              <a:ext uri="{FF2B5EF4-FFF2-40B4-BE49-F238E27FC236}">
                <a16:creationId xmlns:a16="http://schemas.microsoft.com/office/drawing/2014/main" id="{AFD0EE6C-06CB-40AC-9445-87155801B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b="1" dirty="0"/>
              <a:t>Annual Parish Meeting</a:t>
            </a:r>
            <a:endParaRPr lang="en-GB" dirty="0"/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6FDA6B1E-6F46-421D-9AA8-47A432AC6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83542" y="6356350"/>
            <a:ext cx="77025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3E0A52B-158A-4823-9C04-C27787954B19}" type="slidenum">
              <a:rPr lang="en-GB" sz="1200" smtClean="0"/>
              <a:pPr/>
              <a:t>8</a:t>
            </a:fld>
            <a:endParaRPr lang="en-GB" sz="1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0A365EE-1D8B-B177-7B8D-EBB875BB81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4406" y="1331942"/>
            <a:ext cx="3168864" cy="285383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50DA504-CCA0-F9F6-F0AC-74EDBCE9CFC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5362" r="22855" b="-1"/>
          <a:stretch/>
        </p:blipFill>
        <p:spPr>
          <a:xfrm>
            <a:off x="7602701" y="3505472"/>
            <a:ext cx="3419278" cy="2571008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BBEDDAA-2D29-7A22-4E04-370F7A61FE44}"/>
              </a:ext>
            </a:extLst>
          </p:cNvPr>
          <p:cNvSpPr txBox="1"/>
          <p:nvPr/>
        </p:nvSpPr>
        <p:spPr>
          <a:xfrm>
            <a:off x="6152555" y="2020904"/>
            <a:ext cx="140282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/>
              <a:t>Village Pond: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Draught</a:t>
            </a:r>
          </a:p>
          <a:p>
            <a:pPr algn="ctr"/>
            <a:r>
              <a:rPr lang="en-GB" dirty="0"/>
              <a:t>To</a:t>
            </a:r>
          </a:p>
          <a:p>
            <a:pPr algn="ctr"/>
            <a:r>
              <a:rPr lang="en-GB" dirty="0"/>
              <a:t>Floods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47AB07B-2E40-8F94-CF05-5193879CBC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334" y="1246056"/>
            <a:ext cx="3797017" cy="315455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2CCE248-6767-D111-81DD-A6406845B6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78376" y="3429000"/>
            <a:ext cx="3520448" cy="2571008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8312A3D9-EFB4-0B06-CCE8-B47BE739B141}"/>
              </a:ext>
            </a:extLst>
          </p:cNvPr>
          <p:cNvSpPr txBox="1"/>
          <p:nvPr/>
        </p:nvSpPr>
        <p:spPr>
          <a:xfrm>
            <a:off x="760436" y="4847216"/>
            <a:ext cx="12320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/>
              <a:t>High Street</a:t>
            </a:r>
          </a:p>
        </p:txBody>
      </p:sp>
    </p:spTree>
    <p:extLst>
      <p:ext uri="{BB962C8B-B14F-4D97-AF65-F5344CB8AC3E}">
        <p14:creationId xmlns:p14="http://schemas.microsoft.com/office/powerpoint/2010/main" val="4715622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727F0F-31EC-4F02-B551-3C251C514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38999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Table Tennis</a:t>
            </a:r>
          </a:p>
        </p:txBody>
      </p:sp>
      <p:sp>
        <p:nvSpPr>
          <p:cNvPr id="8" name="Date Placeholder 2">
            <a:extLst>
              <a:ext uri="{FF2B5EF4-FFF2-40B4-BE49-F238E27FC236}">
                <a16:creationId xmlns:a16="http://schemas.microsoft.com/office/drawing/2014/main" id="{4D5352E1-2531-4351-B38D-F925E6279F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80417" y="6356349"/>
            <a:ext cx="154051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sz="1200" dirty="0"/>
              <a:t>18 April 2024</a:t>
            </a:r>
          </a:p>
        </p:txBody>
      </p:sp>
      <p:sp>
        <p:nvSpPr>
          <p:cNvPr id="9" name="Footer Placeholder 3">
            <a:extLst>
              <a:ext uri="{FF2B5EF4-FFF2-40B4-BE49-F238E27FC236}">
                <a16:creationId xmlns:a16="http://schemas.microsoft.com/office/drawing/2014/main" id="{AFD0EE6C-06CB-40AC-9445-87155801B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b="1" dirty="0"/>
              <a:t>Annual Parish Meeting</a:t>
            </a:r>
            <a:endParaRPr lang="en-GB" dirty="0"/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6FDA6B1E-6F46-421D-9AA8-47A432AC6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83542" y="6356350"/>
            <a:ext cx="77025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3E0A52B-158A-4823-9C04-C27787954B19}" type="slidenum">
              <a:rPr lang="en-GB" sz="1200" smtClean="0"/>
              <a:pPr/>
              <a:t>9</a:t>
            </a:fld>
            <a:endParaRPr lang="en-GB" sz="12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177FC25-D2BF-F434-B92D-DC72874BC8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9218" y="2069334"/>
            <a:ext cx="4078994" cy="271932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DBF5944-647E-487C-AED6-797458DD85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9" y="1784338"/>
            <a:ext cx="4717580" cy="3289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2824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727F0F-31EC-4F02-B551-3C251C514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38999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T, T &amp; T Working Group Report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3E2499-F7ED-48E3-855A-8AC25D442FE9}"/>
              </a:ext>
            </a:extLst>
          </p:cNvPr>
          <p:cNvSpPr txBox="1"/>
          <p:nvPr/>
        </p:nvSpPr>
        <p:spPr>
          <a:xfrm>
            <a:off x="2710141" y="1472470"/>
            <a:ext cx="7610791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Helen Durrant, Sam Richardson, Andy Martin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Barton PC active in all consultations related to travel: C2C, Active Travel, EWR, Greenways etc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Report local issues: 18 bus, minor road repairs such as potholes, blocked drains, bollards, signage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Traffic monitoring: MVAS and Speedwatch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Traffic calming solutions: buffer zones, 20 mph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Apply for grants: LHI</a:t>
            </a:r>
          </a:p>
        </p:txBody>
      </p:sp>
      <p:sp>
        <p:nvSpPr>
          <p:cNvPr id="8" name="Date Placeholder 2">
            <a:extLst>
              <a:ext uri="{FF2B5EF4-FFF2-40B4-BE49-F238E27FC236}">
                <a16:creationId xmlns:a16="http://schemas.microsoft.com/office/drawing/2014/main" id="{4D5352E1-2531-4351-B38D-F925E6279F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80417" y="6356349"/>
            <a:ext cx="154051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sz="1200" dirty="0"/>
              <a:t>18 April 2024</a:t>
            </a:r>
          </a:p>
        </p:txBody>
      </p:sp>
      <p:sp>
        <p:nvSpPr>
          <p:cNvPr id="9" name="Footer Placeholder 3">
            <a:extLst>
              <a:ext uri="{FF2B5EF4-FFF2-40B4-BE49-F238E27FC236}">
                <a16:creationId xmlns:a16="http://schemas.microsoft.com/office/drawing/2014/main" id="{AFD0EE6C-06CB-40AC-9445-87155801B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b="1" dirty="0"/>
              <a:t>Annual Parish Meeting</a:t>
            </a:r>
            <a:endParaRPr lang="en-GB" dirty="0"/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6FDA6B1E-6F46-421D-9AA8-47A432AC6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83542" y="6356350"/>
            <a:ext cx="77025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3E0A52B-158A-4823-9C04-C27787954B19}" type="slidenum">
              <a:rPr lang="en-GB" sz="1200" smtClean="0"/>
              <a:pPr/>
              <a:t>10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28445619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727F0F-31EC-4F02-B551-3C251C514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38999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LHI Application 2024/25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3E2499-F7ED-48E3-855A-8AC25D442FE9}"/>
              </a:ext>
            </a:extLst>
          </p:cNvPr>
          <p:cNvSpPr txBox="1"/>
          <p:nvPr/>
        </p:nvSpPr>
        <p:spPr>
          <a:xfrm>
            <a:off x="2211763" y="1664562"/>
            <a:ext cx="7768472" cy="28050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Speeding continues to be an issue in parts of the Parish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Focus for 2024/25 grant on 40 mph buffer on Wimpole Road and traffic calming on </a:t>
            </a:r>
            <a:r>
              <a:rPr lang="en-GB" sz="2400" dirty="0" err="1"/>
              <a:t>Haslingfield</a:t>
            </a:r>
            <a:r>
              <a:rPr lang="en-GB" sz="2400" dirty="0"/>
              <a:t> Road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Site meeting with CCC Highways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Awaiting detailed designs and costing</a:t>
            </a:r>
          </a:p>
        </p:txBody>
      </p:sp>
      <p:sp>
        <p:nvSpPr>
          <p:cNvPr id="8" name="Date Placeholder 2">
            <a:extLst>
              <a:ext uri="{FF2B5EF4-FFF2-40B4-BE49-F238E27FC236}">
                <a16:creationId xmlns:a16="http://schemas.microsoft.com/office/drawing/2014/main" id="{4D5352E1-2531-4351-B38D-F925E6279F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80417" y="6356349"/>
            <a:ext cx="154051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sz="1200" dirty="0"/>
              <a:t>18 April 2024</a:t>
            </a:r>
          </a:p>
        </p:txBody>
      </p:sp>
      <p:sp>
        <p:nvSpPr>
          <p:cNvPr id="9" name="Footer Placeholder 3">
            <a:extLst>
              <a:ext uri="{FF2B5EF4-FFF2-40B4-BE49-F238E27FC236}">
                <a16:creationId xmlns:a16="http://schemas.microsoft.com/office/drawing/2014/main" id="{AFD0EE6C-06CB-40AC-9445-87155801B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b="1" dirty="0"/>
              <a:t>Annual Parish Meeting</a:t>
            </a:r>
            <a:endParaRPr lang="en-GB" dirty="0"/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6FDA6B1E-6F46-421D-9AA8-47A432AC6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83542" y="6356350"/>
            <a:ext cx="77025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3E0A52B-158A-4823-9C04-C27787954B19}" type="slidenum">
              <a:rPr lang="en-GB" sz="1200" smtClean="0"/>
              <a:pPr/>
              <a:t>11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8857704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727F0F-31EC-4F02-B551-3C251C514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38999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18 &amp; 75 Bus Services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3E2499-F7ED-48E3-855A-8AC25D442FE9}"/>
              </a:ext>
            </a:extLst>
          </p:cNvPr>
          <p:cNvSpPr txBox="1"/>
          <p:nvPr/>
        </p:nvSpPr>
        <p:spPr>
          <a:xfrm>
            <a:off x="1590137" y="1805549"/>
            <a:ext cx="4405222" cy="3277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2400" dirty="0"/>
              <a:t>18 bus service has improved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2400" dirty="0"/>
              <a:t>Real Time Passenger Information displays in the village centre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2400" dirty="0"/>
              <a:t>75 service is under review by Combined Authority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2400" dirty="0"/>
              <a:t>Request to add bus stop at </a:t>
            </a:r>
            <a:r>
              <a:rPr lang="en-GB" sz="2400" dirty="0" err="1"/>
              <a:t>Lordsbridge</a:t>
            </a:r>
            <a:r>
              <a:rPr lang="en-GB" sz="2400" dirty="0"/>
              <a:t> hamlet</a:t>
            </a:r>
          </a:p>
        </p:txBody>
      </p:sp>
      <p:sp>
        <p:nvSpPr>
          <p:cNvPr id="8" name="Date Placeholder 2">
            <a:extLst>
              <a:ext uri="{FF2B5EF4-FFF2-40B4-BE49-F238E27FC236}">
                <a16:creationId xmlns:a16="http://schemas.microsoft.com/office/drawing/2014/main" id="{4D5352E1-2531-4351-B38D-F925E6279F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80417" y="6356349"/>
            <a:ext cx="154051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sz="1200" dirty="0"/>
              <a:t>18 April 2024</a:t>
            </a:r>
          </a:p>
        </p:txBody>
      </p:sp>
      <p:sp>
        <p:nvSpPr>
          <p:cNvPr id="9" name="Footer Placeholder 3">
            <a:extLst>
              <a:ext uri="{FF2B5EF4-FFF2-40B4-BE49-F238E27FC236}">
                <a16:creationId xmlns:a16="http://schemas.microsoft.com/office/drawing/2014/main" id="{AFD0EE6C-06CB-40AC-9445-87155801B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b="1" dirty="0"/>
              <a:t>Annual Parish Meeting</a:t>
            </a:r>
            <a:endParaRPr lang="en-GB" dirty="0"/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6FDA6B1E-6F46-421D-9AA8-47A432AC6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83542" y="6356350"/>
            <a:ext cx="77025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3E0A52B-158A-4823-9C04-C27787954B19}" type="slidenum">
              <a:rPr lang="en-GB" sz="1200" smtClean="0"/>
              <a:pPr/>
              <a:t>12</a:t>
            </a:fld>
            <a:endParaRPr lang="en-GB" sz="1200"/>
          </a:p>
        </p:txBody>
      </p:sp>
      <p:pic>
        <p:nvPicPr>
          <p:cNvPr id="7" name="Picture 6" descr="A digital screen on a brick wall&#10;&#10;Description automatically generated">
            <a:extLst>
              <a:ext uri="{FF2B5EF4-FFF2-40B4-BE49-F238E27FC236}">
                <a16:creationId xmlns:a16="http://schemas.microsoft.com/office/drawing/2014/main" id="{B2AEE2C9-47A9-7388-A3F5-4D845584DC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9621" y="1835269"/>
            <a:ext cx="4249947" cy="3187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853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727F0F-31EC-4F02-B551-3C251C514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38999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Pollution Monitor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3E2499-F7ED-48E3-855A-8AC25D442FE9}"/>
              </a:ext>
            </a:extLst>
          </p:cNvPr>
          <p:cNvSpPr txBox="1"/>
          <p:nvPr/>
        </p:nvSpPr>
        <p:spPr>
          <a:xfrm>
            <a:off x="2020741" y="1472469"/>
            <a:ext cx="8150516" cy="10602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Pollution monitor installed on New Road outside the school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 err="1">
                <a:hlinkClick r:id="rId2"/>
              </a:rPr>
              <a:t>EarthSense</a:t>
            </a:r>
            <a:r>
              <a:rPr lang="en-GB" sz="2000" dirty="0"/>
              <a:t> (https://portal.earthsense.co.uk/SouthCambsCouncilPublic/)</a:t>
            </a:r>
          </a:p>
        </p:txBody>
      </p:sp>
      <p:sp>
        <p:nvSpPr>
          <p:cNvPr id="8" name="Date Placeholder 2">
            <a:extLst>
              <a:ext uri="{FF2B5EF4-FFF2-40B4-BE49-F238E27FC236}">
                <a16:creationId xmlns:a16="http://schemas.microsoft.com/office/drawing/2014/main" id="{4D5352E1-2531-4351-B38D-F925E6279F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80417" y="6356349"/>
            <a:ext cx="154051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sz="1200" dirty="0"/>
              <a:t>18 April 2024</a:t>
            </a:r>
          </a:p>
        </p:txBody>
      </p:sp>
      <p:sp>
        <p:nvSpPr>
          <p:cNvPr id="9" name="Footer Placeholder 3">
            <a:extLst>
              <a:ext uri="{FF2B5EF4-FFF2-40B4-BE49-F238E27FC236}">
                <a16:creationId xmlns:a16="http://schemas.microsoft.com/office/drawing/2014/main" id="{AFD0EE6C-06CB-40AC-9445-87155801B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b="1" dirty="0"/>
              <a:t>Annual Parish Meeting</a:t>
            </a:r>
            <a:endParaRPr lang="en-GB" dirty="0"/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6FDA6B1E-6F46-421D-9AA8-47A432AC6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83542" y="6356350"/>
            <a:ext cx="77025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3E0A52B-158A-4823-9C04-C27787954B19}" type="slidenum">
              <a:rPr lang="en-GB" sz="1200" smtClean="0"/>
              <a:pPr/>
              <a:t>13</a:t>
            </a:fld>
            <a:endParaRPr lang="en-GB" sz="120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AC0DD2E-E3D9-9C11-05FC-1B52B28985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9912" y="2654328"/>
            <a:ext cx="6392174" cy="3580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477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727F0F-31EC-4F02-B551-3C251C514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38999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20 mph Zone Implemented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3E2499-F7ED-48E3-855A-8AC25D442FE9}"/>
              </a:ext>
            </a:extLst>
          </p:cNvPr>
          <p:cNvSpPr txBox="1"/>
          <p:nvPr/>
        </p:nvSpPr>
        <p:spPr>
          <a:xfrm>
            <a:off x="838199" y="1664562"/>
            <a:ext cx="3880449" cy="28050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Speed humps to be added (part of Greenways)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Expected H2 2024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2</a:t>
            </a:r>
            <a:r>
              <a:rPr lang="en-GB" sz="2400" baseline="30000" dirty="0"/>
              <a:t>nd</a:t>
            </a:r>
            <a:r>
              <a:rPr lang="en-GB" sz="2400" dirty="0"/>
              <a:t> MVAS bought to help monitor speeds</a:t>
            </a:r>
          </a:p>
        </p:txBody>
      </p:sp>
      <p:sp>
        <p:nvSpPr>
          <p:cNvPr id="8" name="Date Placeholder 2">
            <a:extLst>
              <a:ext uri="{FF2B5EF4-FFF2-40B4-BE49-F238E27FC236}">
                <a16:creationId xmlns:a16="http://schemas.microsoft.com/office/drawing/2014/main" id="{4D5352E1-2531-4351-B38D-F925E6279F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80417" y="6356349"/>
            <a:ext cx="154051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sz="1200" dirty="0"/>
              <a:t>18 April 2024</a:t>
            </a:r>
          </a:p>
        </p:txBody>
      </p:sp>
      <p:sp>
        <p:nvSpPr>
          <p:cNvPr id="9" name="Footer Placeholder 3">
            <a:extLst>
              <a:ext uri="{FF2B5EF4-FFF2-40B4-BE49-F238E27FC236}">
                <a16:creationId xmlns:a16="http://schemas.microsoft.com/office/drawing/2014/main" id="{AFD0EE6C-06CB-40AC-9445-87155801B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b="1" dirty="0"/>
              <a:t>Annual Parish Meeting</a:t>
            </a:r>
            <a:endParaRPr lang="en-GB" dirty="0"/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6FDA6B1E-6F46-421D-9AA8-47A432AC6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83542" y="6356350"/>
            <a:ext cx="77025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3E0A52B-158A-4823-9C04-C27787954B19}" type="slidenum">
              <a:rPr lang="en-GB" sz="1200" smtClean="0"/>
              <a:pPr/>
              <a:t>14</a:t>
            </a:fld>
            <a:endParaRPr lang="en-GB" sz="120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BF44B2E-609C-520C-3103-C86D32928F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34718" y="1744645"/>
            <a:ext cx="4437832" cy="3793881"/>
          </a:xfrm>
          <a:prstGeom prst="rect">
            <a:avLst/>
          </a:prstGeom>
        </p:spPr>
      </p:pic>
      <p:pic>
        <p:nvPicPr>
          <p:cNvPr id="6" name="Picture 5" descr="A road with a white fence and trees&#10;&#10;Description automatically generated">
            <a:extLst>
              <a:ext uri="{FF2B5EF4-FFF2-40B4-BE49-F238E27FC236}">
                <a16:creationId xmlns:a16="http://schemas.microsoft.com/office/drawing/2014/main" id="{08179413-FC96-B57A-A54A-62D19AEFF4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7659" y="3857125"/>
            <a:ext cx="2757528" cy="2068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9531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727F0F-31EC-4F02-B551-3C251C514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38999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Barton Greenway Update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3E2499-F7ED-48E3-855A-8AC25D442FE9}"/>
              </a:ext>
            </a:extLst>
          </p:cNvPr>
          <p:cNvSpPr txBox="1"/>
          <p:nvPr/>
        </p:nvSpPr>
        <p:spPr>
          <a:xfrm>
            <a:off x="1597854" y="1623955"/>
            <a:ext cx="5764480" cy="335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Greenway Drop-in December 2023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Detailed designs seen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Consultation continues following recent feedback to GCP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Work on Comberton Greenways started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400" dirty="0"/>
          </a:p>
        </p:txBody>
      </p:sp>
      <p:sp>
        <p:nvSpPr>
          <p:cNvPr id="8" name="Date Placeholder 2">
            <a:extLst>
              <a:ext uri="{FF2B5EF4-FFF2-40B4-BE49-F238E27FC236}">
                <a16:creationId xmlns:a16="http://schemas.microsoft.com/office/drawing/2014/main" id="{4D5352E1-2531-4351-B38D-F925E6279F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80417" y="6356349"/>
            <a:ext cx="154051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sz="1200" dirty="0"/>
              <a:t>18 April 2024</a:t>
            </a:r>
          </a:p>
        </p:txBody>
      </p:sp>
      <p:sp>
        <p:nvSpPr>
          <p:cNvPr id="9" name="Footer Placeholder 3">
            <a:extLst>
              <a:ext uri="{FF2B5EF4-FFF2-40B4-BE49-F238E27FC236}">
                <a16:creationId xmlns:a16="http://schemas.microsoft.com/office/drawing/2014/main" id="{AFD0EE6C-06CB-40AC-9445-87155801B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b="1" dirty="0"/>
              <a:t>Annual Parish Meeting</a:t>
            </a:r>
            <a:endParaRPr lang="en-GB" dirty="0"/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6FDA6B1E-6F46-421D-9AA8-47A432AC6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83542" y="6356350"/>
            <a:ext cx="77025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3E0A52B-158A-4823-9C04-C27787954B19}" type="slidenum">
              <a:rPr lang="en-GB" sz="1200" smtClean="0"/>
              <a:pPr/>
              <a:t>15</a:t>
            </a:fld>
            <a:endParaRPr lang="en-GB" sz="120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830362E-44C5-FBB3-E31A-7D30A76B8B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64566" y="1664562"/>
            <a:ext cx="2972215" cy="2133898"/>
          </a:xfrm>
          <a:prstGeom prst="rect">
            <a:avLst/>
          </a:prstGeom>
        </p:spPr>
      </p:pic>
      <p:pic>
        <p:nvPicPr>
          <p:cNvPr id="5" name="Picture 4" descr="A crosswalk with a street and houses in the background&#10;&#10;Description automatically generated">
            <a:extLst>
              <a:ext uri="{FF2B5EF4-FFF2-40B4-BE49-F238E27FC236}">
                <a16:creationId xmlns:a16="http://schemas.microsoft.com/office/drawing/2014/main" id="{0E245344-172D-558C-912B-8FB569909D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9523" y="3542216"/>
            <a:ext cx="3577086" cy="2682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2788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727F0F-31EC-4F02-B551-3C251C514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38999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EWR Update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3E2499-F7ED-48E3-855A-8AC25D442FE9}"/>
              </a:ext>
            </a:extLst>
          </p:cNvPr>
          <p:cNvSpPr txBox="1"/>
          <p:nvPr/>
        </p:nvSpPr>
        <p:spPr>
          <a:xfrm>
            <a:off x="1169640" y="1497946"/>
            <a:ext cx="6916628" cy="28050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Government confirmed plans at last budget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Statutory Public Consultation later 2024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Barton PC attend and challenge in Local Liaison Group meetings with EWR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Barton PC attend Cambridge Approaches meetings</a:t>
            </a:r>
          </a:p>
        </p:txBody>
      </p:sp>
      <p:sp>
        <p:nvSpPr>
          <p:cNvPr id="8" name="Date Placeholder 2">
            <a:extLst>
              <a:ext uri="{FF2B5EF4-FFF2-40B4-BE49-F238E27FC236}">
                <a16:creationId xmlns:a16="http://schemas.microsoft.com/office/drawing/2014/main" id="{4D5352E1-2531-4351-B38D-F925E6279F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80417" y="6356349"/>
            <a:ext cx="154051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sz="1200" dirty="0"/>
              <a:t>18 April 2024</a:t>
            </a:r>
          </a:p>
        </p:txBody>
      </p:sp>
      <p:sp>
        <p:nvSpPr>
          <p:cNvPr id="9" name="Footer Placeholder 3">
            <a:extLst>
              <a:ext uri="{FF2B5EF4-FFF2-40B4-BE49-F238E27FC236}">
                <a16:creationId xmlns:a16="http://schemas.microsoft.com/office/drawing/2014/main" id="{AFD0EE6C-06CB-40AC-9445-87155801B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b="1" dirty="0"/>
              <a:t>Annual Parish Meeting</a:t>
            </a:r>
            <a:endParaRPr lang="en-GB" dirty="0"/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6FDA6B1E-6F46-421D-9AA8-47A432AC6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83542" y="6356350"/>
            <a:ext cx="77025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3E0A52B-158A-4823-9C04-C27787954B19}" type="slidenum">
              <a:rPr lang="en-GB" sz="1200" smtClean="0"/>
              <a:pPr/>
              <a:t>16</a:t>
            </a:fld>
            <a:endParaRPr lang="en-GB" sz="120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5FBE518-E1D4-02F9-725C-C06187B136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3400" y="1664562"/>
            <a:ext cx="3267531" cy="3067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1205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727F0F-31EC-4F02-B551-3C251C514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38999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Agenda</a:t>
            </a:r>
          </a:p>
        </p:txBody>
      </p:sp>
      <p:sp>
        <p:nvSpPr>
          <p:cNvPr id="8" name="Date Placeholder 2">
            <a:extLst>
              <a:ext uri="{FF2B5EF4-FFF2-40B4-BE49-F238E27FC236}">
                <a16:creationId xmlns:a16="http://schemas.microsoft.com/office/drawing/2014/main" id="{4D5352E1-2531-4351-B38D-F925E6279F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80417" y="6356349"/>
            <a:ext cx="154051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sz="1200" dirty="0"/>
              <a:t>18 April 2024</a:t>
            </a:r>
          </a:p>
        </p:txBody>
      </p:sp>
      <p:sp>
        <p:nvSpPr>
          <p:cNvPr id="9" name="Footer Placeholder 3">
            <a:extLst>
              <a:ext uri="{FF2B5EF4-FFF2-40B4-BE49-F238E27FC236}">
                <a16:creationId xmlns:a16="http://schemas.microsoft.com/office/drawing/2014/main" id="{AFD0EE6C-06CB-40AC-9445-87155801B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b="1" dirty="0"/>
              <a:t>Annual Parish Meeting</a:t>
            </a:r>
            <a:endParaRPr lang="en-GB" dirty="0"/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6FDA6B1E-6F46-421D-9AA8-47A432AC6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83542" y="6356350"/>
            <a:ext cx="77025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3E0A52B-158A-4823-9C04-C27787954B19}" type="slidenum">
              <a:rPr lang="en-GB" sz="1200" smtClean="0"/>
              <a:pPr/>
              <a:t>17</a:t>
            </a:fld>
            <a:endParaRPr lang="en-GB" sz="120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9E5013F-F4F7-820A-9776-613B210204EE}"/>
              </a:ext>
            </a:extLst>
          </p:cNvPr>
          <p:cNvSpPr txBox="1"/>
          <p:nvPr/>
        </p:nvSpPr>
        <p:spPr>
          <a:xfrm>
            <a:off x="2104845" y="1484751"/>
            <a:ext cx="8548778" cy="447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0" i="0" u="none" strike="noStrike" baseline="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Minutes and Matters from 2023</a:t>
            </a:r>
          </a:p>
          <a:p>
            <a:pPr marL="285750" indent="-28575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0" i="0" u="none" strike="noStrike" baseline="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District </a:t>
            </a:r>
            <a:r>
              <a:rPr lang="en-US" sz="2400" b="0" i="0" u="none" strike="noStrike" baseline="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Councillor</a:t>
            </a:r>
            <a:r>
              <a:rPr lang="en-US" sz="2400" b="0" i="0" u="none" strike="noStrike" baseline="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	 			Lisa Redrup</a:t>
            </a:r>
          </a:p>
          <a:p>
            <a:pPr marL="285750" indent="-28575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0" i="0" u="none" strike="noStrike" baseline="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BPC Chair 					John Howland-Jackson</a:t>
            </a:r>
          </a:p>
          <a:p>
            <a:pPr marL="285750" indent="-28575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0" i="0" u="none" strike="noStrike" baseline="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BPC Responsible Financial Officer 		Ian Minto</a:t>
            </a:r>
          </a:p>
          <a:p>
            <a:pPr marL="285750" indent="-28575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0" i="0" u="none" strike="noStrike" baseline="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BPC Amenities &amp; Open Spaces 		Chloe Langford</a:t>
            </a:r>
          </a:p>
          <a:p>
            <a:pPr marL="285750" indent="-28575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0" i="0" u="none" strike="noStrike" baseline="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BPC Traffic, Transport &amp;Travel 		Andy Martin</a:t>
            </a:r>
          </a:p>
          <a:p>
            <a:pPr marL="285750" indent="-28575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Barton Village Charitable Trust 		John Boocock</a:t>
            </a:r>
          </a:p>
          <a:p>
            <a:pPr marL="285750" indent="-28575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0" i="0" u="none" strike="noStrike" baseline="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Barton Village Hall 				Margaret Penston</a:t>
            </a:r>
          </a:p>
          <a:p>
            <a:pPr marL="285750" indent="-28575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Barton Recreation Ground Improvement 	Paul Barker</a:t>
            </a:r>
            <a:endParaRPr lang="en-US" sz="2400" b="0" i="0" u="none" strike="noStrike" baseline="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0" i="0" u="none" strike="noStrike" baseline="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Open Forum</a:t>
            </a:r>
            <a:endParaRPr lang="en-GB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25911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13791</TotalTime>
  <Words>633</Words>
  <Application>Microsoft Office PowerPoint</Application>
  <PresentationFormat>Widescreen</PresentationFormat>
  <Paragraphs>132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Aptos</vt:lpstr>
      <vt:lpstr>Arial</vt:lpstr>
      <vt:lpstr>Calibri</vt:lpstr>
      <vt:lpstr>Calibri Light</vt:lpstr>
      <vt:lpstr>Office Theme</vt:lpstr>
      <vt:lpstr>Annual Parish Meeting   19:00 to 21:00 Barton Village Hall 18 April 2024</vt:lpstr>
      <vt:lpstr>Agenda</vt:lpstr>
      <vt:lpstr>A&amp;OS Working Group Report</vt:lpstr>
      <vt:lpstr>The Coronation: A Celebration for a King</vt:lpstr>
      <vt:lpstr>The Coronation: A Celebration for a King</vt:lpstr>
      <vt:lpstr>Oh Christmas Tree</vt:lpstr>
      <vt:lpstr>Snow Pals</vt:lpstr>
      <vt:lpstr>Flooding</vt:lpstr>
      <vt:lpstr>Table Tennis</vt:lpstr>
      <vt:lpstr>T, T &amp; T Working Group Report</vt:lpstr>
      <vt:lpstr>LHI Application 2024/25</vt:lpstr>
      <vt:lpstr>18 &amp; 75 Bus Services</vt:lpstr>
      <vt:lpstr>Pollution Monitor</vt:lpstr>
      <vt:lpstr>20 mph Zone Implemented</vt:lpstr>
      <vt:lpstr>Barton Greenway Update</vt:lpstr>
      <vt:lpstr>EWR Update</vt:lpstr>
      <vt:lpstr>Agenda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Traffic Meeting</dc:title>
  <dc:creator>AMartin</dc:creator>
  <cp:lastModifiedBy>Andrew Martin</cp:lastModifiedBy>
  <cp:revision>73</cp:revision>
  <cp:lastPrinted>2021-10-22T16:42:14Z</cp:lastPrinted>
  <dcterms:created xsi:type="dcterms:W3CDTF">2020-02-20T11:07:23Z</dcterms:created>
  <dcterms:modified xsi:type="dcterms:W3CDTF">2024-04-18T09:24:07Z</dcterms:modified>
</cp:coreProperties>
</file>